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478" r:id="rId3"/>
    <p:sldId id="486" r:id="rId5"/>
    <p:sldId id="480" r:id="rId6"/>
    <p:sldId id="518" r:id="rId7"/>
    <p:sldId id="485" r:id="rId8"/>
    <p:sldId id="490" r:id="rId9"/>
    <p:sldId id="491" r:id="rId10"/>
    <p:sldId id="537" r:id="rId11"/>
    <p:sldId id="481" r:id="rId12"/>
    <p:sldId id="492" r:id="rId13"/>
    <p:sldId id="493" r:id="rId14"/>
    <p:sldId id="494" r:id="rId15"/>
    <p:sldId id="495" r:id="rId16"/>
    <p:sldId id="482" r:id="rId17"/>
    <p:sldId id="519" r:id="rId18"/>
    <p:sldId id="520" r:id="rId19"/>
    <p:sldId id="506" r:id="rId20"/>
    <p:sldId id="538" r:id="rId21"/>
    <p:sldId id="551" r:id="rId22"/>
    <p:sldId id="539" r:id="rId23"/>
    <p:sldId id="498" r:id="rId24"/>
    <p:sldId id="505" r:id="rId25"/>
  </p:sldIdLst>
  <p:sldSz cx="12192000" cy="6858000"/>
  <p:notesSz cx="6858000" cy="9144000"/>
  <p:embeddedFontLst>
    <p:embeddedFont>
      <p:font typeface="思源黑体 CN Bold" panose="020B0800000000000000" pitchFamily="34" charset="-122"/>
      <p:bold r:id="rId29"/>
    </p:embeddedFont>
    <p:embeddedFont>
      <p:font typeface="Calibri" panose="020F0502020204030204" charset="0"/>
      <p:regular r:id="rId30"/>
      <p:bold r:id="rId31"/>
      <p:italic r:id="rId32"/>
      <p:bold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9" userDrawn="1">
          <p15:clr>
            <a:srgbClr val="A4A3A4"/>
          </p15:clr>
        </p15:guide>
        <p15:guide id="2" pos="10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5C"/>
    <a:srgbClr val="3187C6"/>
    <a:srgbClr val="F7C15D"/>
    <a:srgbClr val="DDECF7"/>
    <a:srgbClr val="F2F2F2"/>
    <a:srgbClr val="CDE3F3"/>
    <a:srgbClr val="004A82"/>
    <a:srgbClr val="FFFFFF"/>
    <a:srgbClr val="65A7D9"/>
    <a:srgbClr val="1D4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7" autoAdjust="0"/>
    <p:restoredTop sz="94660"/>
  </p:normalViewPr>
  <p:slideViewPr>
    <p:cSldViewPr snapToGrid="0" showGuides="1">
      <p:cViewPr varScale="1">
        <p:scale>
          <a:sx n="61" d="100"/>
          <a:sy n="61" d="100"/>
        </p:scale>
        <p:origin x="78" y="948"/>
      </p:cViewPr>
      <p:guideLst>
        <p:guide orient="horz" pos="2209"/>
        <p:guide pos="1046"/>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35.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1" name="矩形 20"/>
          <p:cNvSpPr/>
          <p:nvPr userDrawn="1"/>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矩形 21"/>
          <p:cNvSpPr/>
          <p:nvPr userDrawn="1"/>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9.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microsoft.com/office/2007/relationships/hdphoto" Target="../media/image2.wdp"/><Relationship Id="rId32" Type="http://schemas.openxmlformats.org/officeDocument/2006/relationships/slideLayout" Target="../slideLayouts/slideLayout9.xml"/><Relationship Id="rId31" Type="http://schemas.openxmlformats.org/officeDocument/2006/relationships/tags" Target="../tags/tag34.xml"/><Relationship Id="rId30" Type="http://schemas.openxmlformats.org/officeDocument/2006/relationships/tags" Target="../tags/tag33.xml"/><Relationship Id="rId3" Type="http://schemas.openxmlformats.org/officeDocument/2006/relationships/image" Target="../media/image1.png"/><Relationship Id="rId29" Type="http://schemas.openxmlformats.org/officeDocument/2006/relationships/tags" Target="../tags/tag32.xml"/><Relationship Id="rId28" Type="http://schemas.openxmlformats.org/officeDocument/2006/relationships/tags" Target="../tags/tag31.xml"/><Relationship Id="rId27" Type="http://schemas.openxmlformats.org/officeDocument/2006/relationships/tags" Target="../tags/tag30.xml"/><Relationship Id="rId26" Type="http://schemas.openxmlformats.org/officeDocument/2006/relationships/tags" Target="../tags/tag29.xml"/><Relationship Id="rId25" Type="http://schemas.openxmlformats.org/officeDocument/2006/relationships/tags" Target="../tags/tag28.xml"/><Relationship Id="rId24" Type="http://schemas.openxmlformats.org/officeDocument/2006/relationships/image" Target="../media/image10.svg"/><Relationship Id="rId23" Type="http://schemas.openxmlformats.org/officeDocument/2006/relationships/image" Target="../media/image9.png"/><Relationship Id="rId22" Type="http://schemas.openxmlformats.org/officeDocument/2006/relationships/tags" Target="../tags/tag27.xml"/><Relationship Id="rId21" Type="http://schemas.openxmlformats.org/officeDocument/2006/relationships/image" Target="../media/image8.svg"/><Relationship Id="rId20" Type="http://schemas.openxmlformats.org/officeDocument/2006/relationships/image" Target="../media/image7.png"/><Relationship Id="rId2" Type="http://schemas.openxmlformats.org/officeDocument/2006/relationships/tags" Target="../tags/tag15.xml"/><Relationship Id="rId19" Type="http://schemas.openxmlformats.org/officeDocument/2006/relationships/tags" Target="../tags/tag26.xml"/><Relationship Id="rId18" Type="http://schemas.openxmlformats.org/officeDocument/2006/relationships/image" Target="../media/image6.svg"/><Relationship Id="rId17" Type="http://schemas.openxmlformats.org/officeDocument/2006/relationships/image" Target="../media/image5.png"/><Relationship Id="rId16" Type="http://schemas.openxmlformats.org/officeDocument/2006/relationships/tags" Target="../tags/tag25.xml"/><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2448488" y="1666888"/>
            <a:ext cx="7294880" cy="1322070"/>
          </a:xfrm>
          <a:prstGeom prst="rect">
            <a:avLst/>
          </a:prstGeom>
          <a:solidFill>
            <a:schemeClr val="bg1"/>
          </a:solidFill>
        </p:spPr>
        <p:txBody>
          <a:bodyPr wrap="none" rtlCol="0">
            <a:spAutoFit/>
          </a:bodyPr>
          <a:lstStyle/>
          <a:p>
            <a:r>
              <a:rPr lang="zh-CN" altLang="en-US" sz="8000" dirty="0">
                <a:solidFill>
                  <a:srgbClr val="F7C15D"/>
                </a:solidFill>
                <a:latin typeface="思源黑体 CN Bold" panose="020B0800000000000000" pitchFamily="34" charset="-122"/>
                <a:ea typeface="思源黑体 CN Bold" panose="020B0800000000000000" pitchFamily="34" charset="-122"/>
              </a:rPr>
              <a:t>计算机视觉课设</a:t>
            </a:r>
            <a:endParaRPr lang="zh-CN" altLang="en-US" sz="8000" dirty="0">
              <a:solidFill>
                <a:srgbClr val="F7C15D"/>
              </a:solidFill>
              <a:latin typeface="思源黑体 CN Bold" panose="020B0800000000000000" pitchFamily="34" charset="-122"/>
              <a:ea typeface="思源黑体 CN Bold" panose="020B0800000000000000" pitchFamily="34" charset="-122"/>
            </a:endParaRPr>
          </a:p>
        </p:txBody>
      </p:sp>
      <p:sp>
        <p:nvSpPr>
          <p:cNvPr id="47" name="文本框 46"/>
          <p:cNvSpPr txBox="1"/>
          <p:nvPr/>
        </p:nvSpPr>
        <p:spPr>
          <a:xfrm>
            <a:off x="1596071" y="2945740"/>
            <a:ext cx="9432925" cy="922020"/>
          </a:xfrm>
          <a:prstGeom prst="rect">
            <a:avLst/>
          </a:prstGeom>
          <a:noFill/>
        </p:spPr>
        <p:txBody>
          <a:bodyPr wrap="none" rtlCol="0">
            <a:spAutoFit/>
          </a:bodyPr>
          <a:lstStyle/>
          <a:p>
            <a:pPr algn="l"/>
            <a:r>
              <a:rPr lang="zh-CN" sz="5400" b="1" dirty="0">
                <a:solidFill>
                  <a:srgbClr val="123046"/>
                </a:solidFill>
                <a:ea typeface="思源黑体 CN Bold" panose="020B0800000000000000" pitchFamily="34" charset="-122"/>
              </a:rPr>
              <a:t>基于Tensorflow的验证码识别</a:t>
            </a:r>
            <a:endParaRPr lang="zh-CN" sz="5400" b="1" dirty="0">
              <a:solidFill>
                <a:srgbClr val="123046"/>
              </a:solidFill>
              <a:ea typeface="思源黑体 CN Bold" panose="020B0800000000000000" pitchFamily="34" charset="-122"/>
            </a:endParaRPr>
          </a:p>
        </p:txBody>
      </p:sp>
      <p:sp>
        <p:nvSpPr>
          <p:cNvPr id="52" name="文本框 51"/>
          <p:cNvSpPr txBox="1"/>
          <p:nvPr/>
        </p:nvSpPr>
        <p:spPr>
          <a:xfrm>
            <a:off x="3682519" y="3944295"/>
            <a:ext cx="5191760" cy="337185"/>
          </a:xfrm>
          <a:prstGeom prst="rect">
            <a:avLst/>
          </a:prstGeom>
          <a:noFill/>
        </p:spPr>
        <p:txBody>
          <a:bodyPr wrap="none" rtlCol="0">
            <a:spAutoFit/>
          </a:bodyPr>
          <a:lstStyle/>
          <a:p>
            <a:r>
              <a:rPr lang="zh-CN" altLang="en-US" sz="1600" dirty="0">
                <a:solidFill>
                  <a:srgbClr val="0B1D2B"/>
                </a:solidFill>
              </a:rPr>
              <a:t>系统分析报告    ▎ 系统设计    ▎ 模型设计     ▎ 模型结果</a:t>
            </a:r>
            <a:endParaRPr lang="zh-CN" altLang="en-US" sz="1600" dirty="0">
              <a:solidFill>
                <a:srgbClr val="0B1D2B"/>
              </a:solidFill>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样本数据</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 name="文本框 3"/>
          <p:cNvSpPr txBox="1"/>
          <p:nvPr/>
        </p:nvSpPr>
        <p:spPr>
          <a:xfrm>
            <a:off x="4844415" y="914400"/>
            <a:ext cx="3950970" cy="368300"/>
          </a:xfrm>
          <a:prstGeom prst="rect">
            <a:avLst/>
          </a:prstGeom>
          <a:noFill/>
        </p:spPr>
        <p:txBody>
          <a:bodyPr wrap="square" rtlCol="0">
            <a:spAutoFit/>
          </a:bodyPr>
          <a:p>
            <a:r>
              <a:rPr lang="zh-CN" altLang="en-US"/>
              <a:t>数据集</a:t>
            </a:r>
            <a:endParaRPr lang="zh-CN" altLang="en-US"/>
          </a:p>
        </p:txBody>
      </p:sp>
      <p:pic>
        <p:nvPicPr>
          <p:cNvPr id="2" name="图片 -2147482622" descr="dl_5_3"/>
          <p:cNvPicPr>
            <a:picLocks noChangeAspect="1"/>
          </p:cNvPicPr>
          <p:nvPr/>
        </p:nvPicPr>
        <p:blipFill>
          <a:blip r:embed="rId1"/>
          <a:stretch>
            <a:fillRect/>
          </a:stretch>
        </p:blipFill>
        <p:spPr>
          <a:xfrm>
            <a:off x="1930400" y="1464310"/>
            <a:ext cx="7464425" cy="428434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706880" cy="460375"/>
          </a:xfrm>
          <a:prstGeom prst="rect">
            <a:avLst/>
          </a:prstGeom>
          <a:noFill/>
        </p:spPr>
        <p:txBody>
          <a:bodyPr wrap="none" rtlCol="0">
            <a:spAutoFit/>
          </a:bodyPr>
          <a:lstStyle/>
          <a:p>
            <a:r>
              <a:rPr lang="zh-CN" altLang="en-US" sz="2400" dirty="0">
                <a:solidFill>
                  <a:srgbClr val="00355C"/>
                </a:solidFill>
              </a:rPr>
              <a:t>数据预处理</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 name="文本框 2"/>
          <p:cNvSpPr txBox="1"/>
          <p:nvPr/>
        </p:nvSpPr>
        <p:spPr>
          <a:xfrm>
            <a:off x="5926455" y="701675"/>
            <a:ext cx="1892935" cy="368300"/>
          </a:xfrm>
          <a:prstGeom prst="rect">
            <a:avLst/>
          </a:prstGeom>
          <a:noFill/>
        </p:spPr>
        <p:txBody>
          <a:bodyPr wrap="square" rtlCol="0">
            <a:spAutoFit/>
          </a:bodyPr>
          <a:p>
            <a:r>
              <a:rPr lang="zh-CN" altLang="en-US"/>
              <a:t>读取数据</a:t>
            </a:r>
            <a:endParaRPr lang="zh-CN" altLang="en-US"/>
          </a:p>
        </p:txBody>
      </p:sp>
      <p:sp>
        <p:nvSpPr>
          <p:cNvPr id="4" name="文本框 3"/>
          <p:cNvSpPr txBox="1"/>
          <p:nvPr/>
        </p:nvSpPr>
        <p:spPr>
          <a:xfrm>
            <a:off x="1263015" y="1322705"/>
            <a:ext cx="3794125" cy="2306955"/>
          </a:xfrm>
          <a:prstGeom prst="rect">
            <a:avLst/>
          </a:prstGeom>
          <a:noFill/>
        </p:spPr>
        <p:txBody>
          <a:bodyPr wrap="square" rtlCol="0">
            <a:spAutoFit/>
          </a:bodyPr>
          <a:p>
            <a:r>
              <a:rPr lang="zh-CN" altLang="en-US"/>
              <a:t>首先，数据预处理分为两个部分，第一部分是读取图片，并划分训练集和测试集。因为整个数据集为6W张图片，所以我们可以让训练集为5W张，测试集为1W张。随后，虽然标签是文件名，我们认识，但是机器是不认识的，因此我们要使用text2vec，将标签进行向量化。</a:t>
            </a:r>
            <a:endParaRPr lang="zh-CN" altLang="en-US"/>
          </a:p>
        </p:txBody>
      </p:sp>
      <p:pic>
        <p:nvPicPr>
          <p:cNvPr id="5" name="图片 4"/>
          <p:cNvPicPr>
            <a:picLocks noChangeAspect="1"/>
          </p:cNvPicPr>
          <p:nvPr/>
        </p:nvPicPr>
        <p:blipFill>
          <a:blip r:embed="rId1"/>
          <a:stretch>
            <a:fillRect/>
          </a:stretch>
        </p:blipFill>
        <p:spPr>
          <a:xfrm>
            <a:off x="5489575" y="1786255"/>
            <a:ext cx="5532755" cy="4015740"/>
          </a:xfrm>
          <a:prstGeom prst="rect">
            <a:avLst/>
          </a:prstGeom>
        </p:spPr>
      </p:pic>
      <p:sp>
        <p:nvSpPr>
          <p:cNvPr id="6" name="文本框 5"/>
          <p:cNvSpPr txBox="1"/>
          <p:nvPr/>
        </p:nvSpPr>
        <p:spPr>
          <a:xfrm>
            <a:off x="5394325" y="1069975"/>
            <a:ext cx="5478145" cy="645160"/>
          </a:xfrm>
          <a:prstGeom prst="rect">
            <a:avLst/>
          </a:prstGeom>
          <a:noFill/>
        </p:spPr>
        <p:txBody>
          <a:bodyPr wrap="square" rtlCol="0">
            <a:spAutoFit/>
          </a:bodyPr>
          <a:p>
            <a:r>
              <a:rPr lang="zh-CN" altLang="en-US"/>
              <a:t>我们通过定义rate，来确定划分比例。例如：测试集1W张，训练集5W张，那么rate=1W/5W=0.2</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706880" cy="460375"/>
          </a:xfrm>
          <a:prstGeom prst="rect">
            <a:avLst/>
          </a:prstGeom>
          <a:noFill/>
        </p:spPr>
        <p:txBody>
          <a:bodyPr wrap="none" rtlCol="0">
            <a:spAutoFit/>
          </a:bodyPr>
          <a:lstStyle/>
          <a:p>
            <a:pPr algn="l"/>
            <a:r>
              <a:rPr lang="zh-CN" altLang="en-US" sz="2400" dirty="0">
                <a:solidFill>
                  <a:srgbClr val="00355C"/>
                </a:solidFill>
                <a:sym typeface="+mn-ea"/>
              </a:rPr>
              <a:t>数据预处理</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 name="文本框 2"/>
          <p:cNvSpPr txBox="1"/>
          <p:nvPr/>
        </p:nvSpPr>
        <p:spPr>
          <a:xfrm>
            <a:off x="1409065" y="1337945"/>
            <a:ext cx="2484120" cy="368300"/>
          </a:xfrm>
          <a:prstGeom prst="rect">
            <a:avLst/>
          </a:prstGeom>
          <a:noFill/>
        </p:spPr>
        <p:txBody>
          <a:bodyPr wrap="square" rtlCol="0">
            <a:spAutoFit/>
          </a:bodyPr>
          <a:p>
            <a:r>
              <a:rPr lang="zh-CN" altLang="en-US"/>
              <a:t>标签向量化</a:t>
            </a:r>
            <a:endParaRPr lang="zh-CN" altLang="en-US"/>
          </a:p>
        </p:txBody>
      </p:sp>
      <p:sp>
        <p:nvSpPr>
          <p:cNvPr id="4" name="文本框 3"/>
          <p:cNvSpPr txBox="1"/>
          <p:nvPr/>
        </p:nvSpPr>
        <p:spPr>
          <a:xfrm>
            <a:off x="1310005" y="1878965"/>
            <a:ext cx="3436620" cy="922020"/>
          </a:xfrm>
          <a:prstGeom prst="rect">
            <a:avLst/>
          </a:prstGeom>
          <a:noFill/>
        </p:spPr>
        <p:txBody>
          <a:bodyPr wrap="square" rtlCol="0">
            <a:spAutoFit/>
          </a:bodyPr>
          <a:p>
            <a:r>
              <a:rPr lang="zh-CN" altLang="en-US"/>
              <a:t>既然需要将标签向量化，那么，我们也需要将向量化的标签还原回来。</a:t>
            </a:r>
            <a:endParaRPr lang="zh-CN" altLang="en-US"/>
          </a:p>
        </p:txBody>
      </p:sp>
      <p:pic>
        <p:nvPicPr>
          <p:cNvPr id="6" name="图片 5"/>
          <p:cNvPicPr>
            <a:picLocks noChangeAspect="1"/>
          </p:cNvPicPr>
          <p:nvPr/>
        </p:nvPicPr>
        <p:blipFill>
          <a:blip r:embed="rId1"/>
          <a:stretch>
            <a:fillRect/>
          </a:stretch>
        </p:blipFill>
        <p:spPr>
          <a:xfrm>
            <a:off x="4899025" y="895350"/>
            <a:ext cx="5906135" cy="50679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706880" cy="460375"/>
          </a:xfrm>
          <a:prstGeom prst="rect">
            <a:avLst/>
          </a:prstGeom>
          <a:noFill/>
        </p:spPr>
        <p:txBody>
          <a:bodyPr wrap="none" rtlCol="0">
            <a:spAutoFit/>
          </a:bodyPr>
          <a:lstStyle/>
          <a:p>
            <a:pPr algn="l"/>
            <a:r>
              <a:rPr lang="zh-CN" altLang="en-US" sz="2400" dirty="0">
                <a:solidFill>
                  <a:srgbClr val="00355C"/>
                </a:solidFill>
                <a:sym typeface="+mn-ea"/>
              </a:rPr>
              <a:t>数据预处理</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7" name="文本框 6"/>
          <p:cNvSpPr txBox="1"/>
          <p:nvPr/>
        </p:nvSpPr>
        <p:spPr>
          <a:xfrm>
            <a:off x="1492885" y="1287780"/>
            <a:ext cx="354330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根据batch_size获取数据</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1302385" y="1790065"/>
            <a:ext cx="3924300" cy="1198880"/>
          </a:xfrm>
          <a:prstGeom prst="rect">
            <a:avLst/>
          </a:prstGeom>
          <a:noFill/>
        </p:spPr>
        <p:txBody>
          <a:bodyPr wrap="square" rtlCol="0">
            <a:spAutoFit/>
          </a:bodyPr>
          <a:p>
            <a:r>
              <a:rPr lang="zh-CN" altLang="en-US"/>
              <a:t>我们在训练模型的时候，需要根据不同的</a:t>
            </a:r>
            <a:r>
              <a:rPr lang="zh-CN" altLang="en-US">
                <a:solidFill>
                  <a:srgbClr val="FF0000"/>
                </a:solidFill>
              </a:rPr>
              <a:t>batch_size"喂"数据</a:t>
            </a:r>
            <a:r>
              <a:rPr lang="zh-CN" altLang="en-US"/>
              <a:t>。这就需要我们写个函数，从整体数据集中获取指定</a:t>
            </a:r>
            <a:r>
              <a:rPr lang="zh-CN" altLang="en-US">
                <a:solidFill>
                  <a:srgbClr val="FF0000"/>
                </a:solidFill>
              </a:rPr>
              <a:t>batch_size大小的数据</a:t>
            </a:r>
            <a:r>
              <a:rPr lang="zh-CN" altLang="en-US"/>
              <a:t>。</a:t>
            </a:r>
            <a:endParaRPr lang="zh-CN" altLang="en-US"/>
          </a:p>
        </p:txBody>
      </p:sp>
      <p:pic>
        <p:nvPicPr>
          <p:cNvPr id="9" name="图片 8"/>
          <p:cNvPicPr>
            <a:picLocks noChangeAspect="1"/>
          </p:cNvPicPr>
          <p:nvPr/>
        </p:nvPicPr>
        <p:blipFill>
          <a:blip r:embed="rId1"/>
          <a:stretch>
            <a:fillRect/>
          </a:stretch>
        </p:blipFill>
        <p:spPr>
          <a:xfrm>
            <a:off x="5280660" y="1016635"/>
            <a:ext cx="5608320" cy="4701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03</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 name="文本框 2"/>
          <p:cNvSpPr txBox="1"/>
          <p:nvPr/>
        </p:nvSpPr>
        <p:spPr>
          <a:xfrm>
            <a:off x="5343525" y="3429000"/>
            <a:ext cx="4064000" cy="645160"/>
          </a:xfrm>
          <a:prstGeom prst="rect">
            <a:avLst/>
          </a:prstGeom>
          <a:noFill/>
        </p:spPr>
        <p:txBody>
          <a:bodyPr wrap="square" rtlCol="0">
            <a:spAutoFit/>
          </a:bodyPr>
          <a:p>
            <a:r>
              <a:rPr lang="zh-CN" altLang="en-US" sz="3600"/>
              <a:t>模型评估</a:t>
            </a:r>
            <a:endParaRPr lang="zh-CN" altLang="en-US"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449705" cy="460375"/>
          </a:xfrm>
          <a:prstGeom prst="rect">
            <a:avLst/>
          </a:prstGeom>
          <a:noFill/>
        </p:spPr>
        <p:txBody>
          <a:bodyPr wrap="none" rtlCol="0">
            <a:spAutoFit/>
          </a:bodyPr>
          <a:lstStyle/>
          <a:p>
            <a:r>
              <a:rPr lang="en-US" altLang="zh-CN" sz="2400" dirty="0">
                <a:solidFill>
                  <a:srgbClr val="00355C"/>
                </a:solidFill>
              </a:rPr>
              <a:t>CNN</a:t>
            </a:r>
            <a:r>
              <a:rPr lang="zh-CN" altLang="en-US" sz="2400" dirty="0">
                <a:solidFill>
                  <a:srgbClr val="00355C"/>
                </a:solidFill>
              </a:rPr>
              <a:t>模型</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 name="文本框 2"/>
          <p:cNvSpPr txBox="1"/>
          <p:nvPr/>
        </p:nvSpPr>
        <p:spPr>
          <a:xfrm>
            <a:off x="1591945" y="1260475"/>
            <a:ext cx="3276600" cy="368300"/>
          </a:xfrm>
          <a:prstGeom prst="rect">
            <a:avLst/>
          </a:prstGeom>
          <a:noFill/>
        </p:spPr>
        <p:txBody>
          <a:bodyPr wrap="square" rtlCol="0">
            <a:spAutoFit/>
          </a:bodyPr>
          <a:p>
            <a:r>
              <a:rPr lang="zh-CN" altLang="en-US"/>
              <a:t>3卷积层+1全链接层</a:t>
            </a:r>
            <a:endParaRPr lang="zh-CN" altLang="en-US"/>
          </a:p>
        </p:txBody>
      </p:sp>
      <p:pic>
        <p:nvPicPr>
          <p:cNvPr id="4" name="图片 3"/>
          <p:cNvPicPr>
            <a:picLocks noChangeAspect="1"/>
          </p:cNvPicPr>
          <p:nvPr/>
        </p:nvPicPr>
        <p:blipFill>
          <a:blip r:embed="rId1"/>
          <a:stretch>
            <a:fillRect/>
          </a:stretch>
        </p:blipFill>
        <p:spPr>
          <a:xfrm>
            <a:off x="1489710" y="1735455"/>
            <a:ext cx="5958840" cy="42760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402080" cy="460375"/>
          </a:xfrm>
          <a:prstGeom prst="rect">
            <a:avLst/>
          </a:prstGeom>
          <a:noFill/>
        </p:spPr>
        <p:txBody>
          <a:bodyPr wrap="none" rtlCol="0">
            <a:spAutoFit/>
          </a:bodyPr>
          <a:lstStyle/>
          <a:p>
            <a:pPr algn="l"/>
            <a:r>
              <a:rPr lang="zh-CN" altLang="en-US" sz="2400" dirty="0">
                <a:solidFill>
                  <a:srgbClr val="00355C"/>
                </a:solidFill>
              </a:rPr>
              <a:t>训练函数</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5" name="文本框 4"/>
          <p:cNvSpPr txBox="1"/>
          <p:nvPr/>
        </p:nvSpPr>
        <p:spPr>
          <a:xfrm>
            <a:off x="1410970" y="1302385"/>
            <a:ext cx="2979420" cy="368300"/>
          </a:xfrm>
          <a:prstGeom prst="rect">
            <a:avLst/>
          </a:prstGeom>
          <a:noFill/>
        </p:spPr>
        <p:txBody>
          <a:bodyPr wrap="square" rtlCol="0">
            <a:spAutoFit/>
          </a:bodyPr>
          <a:p>
            <a:r>
              <a:rPr lang="zh-CN" altLang="en-US"/>
              <a:t>准备工作完成，开始训练</a:t>
            </a:r>
            <a:endParaRPr lang="zh-CN" altLang="en-US"/>
          </a:p>
        </p:txBody>
      </p:sp>
      <p:pic>
        <p:nvPicPr>
          <p:cNvPr id="7" name="图片 6"/>
          <p:cNvPicPr>
            <a:picLocks noChangeAspect="1"/>
          </p:cNvPicPr>
          <p:nvPr/>
        </p:nvPicPr>
        <p:blipFill>
          <a:blip r:embed="rId1"/>
          <a:stretch>
            <a:fillRect/>
          </a:stretch>
        </p:blipFill>
        <p:spPr>
          <a:xfrm>
            <a:off x="936625" y="1670685"/>
            <a:ext cx="6002655" cy="3779520"/>
          </a:xfrm>
          <a:prstGeom prst="rect">
            <a:avLst/>
          </a:prstGeom>
        </p:spPr>
      </p:pic>
      <p:pic>
        <p:nvPicPr>
          <p:cNvPr id="8" name="图片 7"/>
          <p:cNvPicPr>
            <a:picLocks noChangeAspect="1"/>
          </p:cNvPicPr>
          <p:nvPr/>
        </p:nvPicPr>
        <p:blipFill>
          <a:blip r:embed="rId2"/>
          <a:stretch>
            <a:fillRect/>
          </a:stretch>
        </p:blipFill>
        <p:spPr>
          <a:xfrm>
            <a:off x="7182485" y="3994150"/>
            <a:ext cx="3870960" cy="1456055"/>
          </a:xfrm>
          <a:prstGeom prst="rect">
            <a:avLst/>
          </a:prstGeom>
        </p:spPr>
      </p:pic>
      <p:sp>
        <p:nvSpPr>
          <p:cNvPr id="9" name="文本框 8"/>
          <p:cNvSpPr txBox="1"/>
          <p:nvPr/>
        </p:nvSpPr>
        <p:spPr>
          <a:xfrm>
            <a:off x="7369810" y="2456815"/>
            <a:ext cx="3496945" cy="1198880"/>
          </a:xfrm>
          <a:prstGeom prst="rect">
            <a:avLst/>
          </a:prstGeom>
          <a:noFill/>
        </p:spPr>
        <p:txBody>
          <a:bodyPr wrap="square" rtlCol="0">
            <a:spAutoFit/>
          </a:bodyPr>
          <a:p>
            <a:r>
              <a:rPr lang="zh-CN" altLang="en-US"/>
              <a:t>我们需要在迭代到500次的时候重新获取下数据集，因为如果不打乱数据集，在训练的时候，Tensorboard绘图会有如下现象：</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2011680" cy="460375"/>
          </a:xfrm>
          <a:prstGeom prst="rect">
            <a:avLst/>
          </a:prstGeom>
          <a:noFill/>
        </p:spPr>
        <p:txBody>
          <a:bodyPr wrap="none" rtlCol="0">
            <a:spAutoFit/>
          </a:bodyPr>
          <a:lstStyle/>
          <a:p>
            <a:r>
              <a:rPr lang="zh-CN" altLang="en-US" sz="2400" dirty="0">
                <a:solidFill>
                  <a:srgbClr val="00355C"/>
                </a:solidFill>
              </a:rPr>
              <a:t>模型数据显示</a:t>
            </a:r>
            <a:endParaRPr lang="zh-CN" altLang="en-US" sz="2400" dirty="0">
              <a:solidFill>
                <a:srgbClr val="00355C"/>
              </a:solidFill>
            </a:endParaRPr>
          </a:p>
        </p:txBody>
      </p:sp>
      <p:sp>
        <p:nvSpPr>
          <p:cNvPr id="11" name="文本框 10"/>
          <p:cNvSpPr txBox="1"/>
          <p:nvPr/>
        </p:nvSpPr>
        <p:spPr>
          <a:xfrm>
            <a:off x="1198880" y="1344295"/>
            <a:ext cx="2893060" cy="368300"/>
          </a:xfrm>
          <a:prstGeom prst="rect">
            <a:avLst/>
          </a:prstGeom>
          <a:noFill/>
        </p:spPr>
        <p:txBody>
          <a:bodyPr wrap="square" rtlCol="0">
            <a:spAutoFit/>
          </a:bodyPr>
          <a:p>
            <a:r>
              <a:rPr lang="zh-CN" altLang="en-US"/>
              <a:t>Tensorboard显示的数据：</a:t>
            </a:r>
            <a:endParaRPr lang="zh-CN" altLang="en-US"/>
          </a:p>
        </p:txBody>
      </p:sp>
      <p:pic>
        <p:nvPicPr>
          <p:cNvPr id="3" name="图片 2"/>
          <p:cNvPicPr>
            <a:picLocks noChangeAspect="1"/>
          </p:cNvPicPr>
          <p:nvPr/>
        </p:nvPicPr>
        <p:blipFill>
          <a:blip r:embed="rId1"/>
          <a:stretch>
            <a:fillRect/>
          </a:stretch>
        </p:blipFill>
        <p:spPr>
          <a:xfrm>
            <a:off x="1198880" y="1712595"/>
            <a:ext cx="6134100" cy="43954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1050" cy="706755"/>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
        <p:nvSpPr>
          <p:cNvPr id="70" name="文本框 69"/>
          <p:cNvSpPr txBox="1"/>
          <p:nvPr/>
        </p:nvSpPr>
        <p:spPr>
          <a:xfrm>
            <a:off x="5273483" y="3301688"/>
            <a:ext cx="2011680" cy="645160"/>
          </a:xfrm>
          <a:prstGeom prst="rect">
            <a:avLst/>
          </a:prstGeom>
          <a:noFill/>
        </p:spPr>
        <p:txBody>
          <a:bodyPr wrap="none" rtlCol="0">
            <a:spAutoFit/>
          </a:bodyPr>
          <a:lstStyle/>
          <a:p>
            <a:pPr algn="l"/>
            <a:r>
              <a:rPr lang="zh-CN" altLang="en-US" sz="3600" dirty="0"/>
              <a:t>模型结果</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04</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8" name="文本框 37"/>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模型结果</a:t>
            </a:r>
            <a:endParaRPr lang="zh-CN" altLang="en-US" sz="2400" dirty="0">
              <a:solidFill>
                <a:srgbClr val="00355C"/>
              </a:solidFill>
            </a:endParaRPr>
          </a:p>
        </p:txBody>
      </p:sp>
      <p:sp>
        <p:nvSpPr>
          <p:cNvPr id="10" name="文本框 9"/>
          <p:cNvSpPr txBox="1"/>
          <p:nvPr/>
        </p:nvSpPr>
        <p:spPr>
          <a:xfrm>
            <a:off x="936625" y="1069975"/>
            <a:ext cx="10699750" cy="5104130"/>
          </a:xfrm>
          <a:prstGeom prst="rect">
            <a:avLst/>
          </a:prstGeom>
          <a:noFill/>
        </p:spPr>
        <p:txBody>
          <a:bodyPr wrap="square" rtlCol="0">
            <a:noAutofit/>
          </a:bodyPr>
          <a:p>
            <a:endParaRPr lang="zh-CN" altLang="en-US">
              <a:solidFill>
                <a:srgbClr val="00B0F0"/>
              </a:solidFill>
            </a:endParaRPr>
          </a:p>
        </p:txBody>
      </p:sp>
      <p:pic>
        <p:nvPicPr>
          <p:cNvPr id="4" name="图片 3"/>
          <p:cNvPicPr>
            <a:picLocks noChangeAspect="1"/>
          </p:cNvPicPr>
          <p:nvPr/>
        </p:nvPicPr>
        <p:blipFill>
          <a:blip r:embed="rId1"/>
          <a:stretch>
            <a:fillRect/>
          </a:stretch>
        </p:blipFill>
        <p:spPr>
          <a:xfrm>
            <a:off x="2110105" y="1212215"/>
            <a:ext cx="7797165" cy="4806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386667" y="118373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endParaRPr lang="zh-CN" altLang="en-US" sz="4800" dirty="0">
                <a:solidFill>
                  <a:srgbClr val="00355C"/>
                </a:solidFill>
              </a:endParaRPr>
            </a:p>
          </p:txBody>
        </p:sp>
      </p:grpSp>
      <p:grpSp>
        <p:nvGrpSpPr>
          <p:cNvPr id="12" name="组合 11"/>
          <p:cNvGrpSpPr/>
          <p:nvPr>
            <p:custDataLst>
              <p:tags r:id="rId1"/>
            </p:custDataLst>
          </p:nvPr>
        </p:nvGrpSpPr>
        <p:grpSpPr>
          <a:xfrm>
            <a:off x="1548535" y="2780190"/>
            <a:ext cx="8560831" cy="1587265"/>
            <a:chOff x="1599319" y="2783879"/>
            <a:chExt cx="8560831" cy="1587265"/>
          </a:xfrm>
        </p:grpSpPr>
        <p:grpSp>
          <p:nvGrpSpPr>
            <p:cNvPr id="6" name="组合 5"/>
            <p:cNvGrpSpPr/>
            <p:nvPr/>
          </p:nvGrpSpPr>
          <p:grpSpPr>
            <a:xfrm>
              <a:off x="1599319" y="2814771"/>
              <a:ext cx="2293375" cy="1525409"/>
              <a:chOff x="2426167" y="2349283"/>
              <a:chExt cx="2293375" cy="1525409"/>
            </a:xfrm>
          </p:grpSpPr>
          <p:sp>
            <p:nvSpPr>
              <p:cNvPr id="3" name="文本框 2"/>
              <p:cNvSpPr txBox="1"/>
              <p:nvPr>
                <p:custDataLst>
                  <p:tags r:id="rId2"/>
                </p:custDataLst>
              </p:nvPr>
            </p:nvSpPr>
            <p:spPr>
              <a:xfrm>
                <a:off x="2426167" y="3414389"/>
                <a:ext cx="2293375" cy="460303"/>
              </a:xfrm>
              <a:prstGeom prst="rect">
                <a:avLst/>
              </a:prstGeom>
              <a:noFill/>
            </p:spPr>
            <p:txBody>
              <a:bodyPr wrap="none" rtlCol="0">
                <a:spAutoFit/>
              </a:bodyPr>
              <a:lstStyle/>
              <a:p>
                <a:r>
                  <a:rPr lang="zh-CN" altLang="en-US" sz="2400" dirty="0">
                    <a:solidFill>
                      <a:srgbClr val="0B1D2B"/>
                    </a:solidFill>
                  </a:rPr>
                  <a:t>系统分析报告</a:t>
                </a:r>
                <a:endParaRPr lang="zh-CN" altLang="en-US" sz="2400" dirty="0">
                  <a:solidFill>
                    <a:srgbClr val="0B1D2B"/>
                  </a:solidFill>
                </a:endParaRPr>
              </a:p>
            </p:txBody>
          </p:sp>
          <p:sp>
            <p:nvSpPr>
              <p:cNvPr id="30" name="矩形 29"/>
              <p:cNvSpPr/>
              <p:nvPr>
                <p:custDataLst>
                  <p:tags r:id="rId3"/>
                </p:custDataLst>
              </p:nvPr>
            </p:nvSpPr>
            <p:spPr>
              <a:xfrm rot="5400000">
                <a:off x="296026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2" name="文本框 31"/>
              <p:cNvSpPr txBox="1"/>
              <p:nvPr>
                <p:custDataLst>
                  <p:tags r:id="rId4"/>
                </p:custDataLst>
              </p:nvPr>
            </p:nvSpPr>
            <p:spPr>
              <a:xfrm>
                <a:off x="3009230" y="2509496"/>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grpSp>
          <p:nvGrpSpPr>
            <p:cNvPr id="8" name="组合 7"/>
            <p:cNvGrpSpPr/>
            <p:nvPr/>
          </p:nvGrpSpPr>
          <p:grpSpPr>
            <a:xfrm>
              <a:off x="4254209" y="2814771"/>
              <a:ext cx="2262141" cy="1525479"/>
              <a:chOff x="5380692" y="2349283"/>
              <a:chExt cx="2262141" cy="1525479"/>
            </a:xfrm>
          </p:grpSpPr>
          <p:sp>
            <p:nvSpPr>
              <p:cNvPr id="50" name="文本框 49"/>
              <p:cNvSpPr txBox="1"/>
              <p:nvPr>
                <p:custDataLst>
                  <p:tags r:id="rId5"/>
                </p:custDataLst>
              </p:nvPr>
            </p:nvSpPr>
            <p:spPr>
              <a:xfrm>
                <a:off x="5380692" y="3414389"/>
                <a:ext cx="2262141" cy="460373"/>
              </a:xfrm>
              <a:prstGeom prst="rect">
                <a:avLst/>
              </a:prstGeom>
              <a:noFill/>
            </p:spPr>
            <p:txBody>
              <a:bodyPr wrap="none" rtlCol="0">
                <a:spAutoFit/>
              </a:bodyPr>
              <a:lstStyle/>
              <a:p>
                <a:pPr algn="l"/>
                <a:r>
                  <a:rPr lang="zh-CN" altLang="en-US" sz="2400" dirty="0">
                    <a:solidFill>
                      <a:srgbClr val="0B1D2B"/>
                    </a:solidFill>
                  </a:rPr>
                  <a:t>系统设计</a:t>
                </a:r>
                <a:endParaRPr lang="zh-CN" altLang="en-US" sz="2400" dirty="0">
                  <a:solidFill>
                    <a:srgbClr val="0B1D2B"/>
                  </a:solidFill>
                </a:endParaRPr>
              </a:p>
            </p:txBody>
          </p:sp>
          <p:sp>
            <p:nvSpPr>
              <p:cNvPr id="40" name="矩形 39"/>
              <p:cNvSpPr/>
              <p:nvPr>
                <p:custDataLst>
                  <p:tags r:id="rId6"/>
                </p:custDataLst>
              </p:nvPr>
            </p:nvSpPr>
            <p:spPr>
              <a:xfrm rot="5400000">
                <a:off x="561443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1" name="文本框 40"/>
              <p:cNvSpPr txBox="1"/>
              <p:nvPr>
                <p:custDataLst>
                  <p:tags r:id="rId7"/>
                </p:custDataLst>
              </p:nvPr>
            </p:nvSpPr>
            <p:spPr>
              <a:xfrm>
                <a:off x="5663400" y="2509496"/>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grpSp>
          <p:nvGrpSpPr>
            <p:cNvPr id="10" name="组合 9"/>
            <p:cNvGrpSpPr/>
            <p:nvPr/>
          </p:nvGrpSpPr>
          <p:grpSpPr>
            <a:xfrm>
              <a:off x="6623349" y="2814771"/>
              <a:ext cx="1402080" cy="1525481"/>
              <a:chOff x="8049468" y="2349283"/>
              <a:chExt cx="1402080" cy="1525481"/>
            </a:xfrm>
          </p:grpSpPr>
          <p:sp>
            <p:nvSpPr>
              <p:cNvPr id="56" name="文本框 55"/>
              <p:cNvSpPr txBox="1"/>
              <p:nvPr>
                <p:custDataLst>
                  <p:tags r:id="rId8"/>
                </p:custDataLst>
              </p:nvPr>
            </p:nvSpPr>
            <p:spPr>
              <a:xfrm>
                <a:off x="8049468" y="3414389"/>
                <a:ext cx="1402080" cy="460375"/>
              </a:xfrm>
              <a:prstGeom prst="rect">
                <a:avLst/>
              </a:prstGeom>
              <a:noFill/>
            </p:spPr>
            <p:txBody>
              <a:bodyPr wrap="none" rtlCol="0">
                <a:spAutoFit/>
              </a:bodyPr>
              <a:lstStyle/>
              <a:p>
                <a:r>
                  <a:rPr lang="zh-CN" altLang="en-US" sz="2400" dirty="0">
                    <a:solidFill>
                      <a:srgbClr val="0B1D2B"/>
                    </a:solidFill>
                  </a:rPr>
                  <a:t>模型设计</a:t>
                </a:r>
                <a:endParaRPr lang="zh-CN" altLang="en-US" sz="2400" dirty="0">
                  <a:solidFill>
                    <a:srgbClr val="0B1D2B"/>
                  </a:solidFill>
                </a:endParaRPr>
              </a:p>
            </p:txBody>
          </p:sp>
          <p:sp>
            <p:nvSpPr>
              <p:cNvPr id="48" name="矩形 47"/>
              <p:cNvSpPr/>
              <p:nvPr>
                <p:custDataLst>
                  <p:tags r:id="rId9"/>
                </p:custDataLst>
              </p:nvPr>
            </p:nvSpPr>
            <p:spPr>
              <a:xfrm rot="5400000">
                <a:off x="8268608"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9" name="文本框 48"/>
              <p:cNvSpPr txBox="1"/>
              <p:nvPr>
                <p:custDataLst>
                  <p:tags r:id="rId10"/>
                </p:custDataLst>
              </p:nvPr>
            </p:nvSpPr>
            <p:spPr>
              <a:xfrm>
                <a:off x="8317571" y="2509496"/>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grpSp>
          <p:nvGrpSpPr>
            <p:cNvPr id="11" name="组合 10"/>
            <p:cNvGrpSpPr/>
            <p:nvPr/>
          </p:nvGrpSpPr>
          <p:grpSpPr>
            <a:xfrm>
              <a:off x="8752460" y="2783879"/>
              <a:ext cx="1407690" cy="1587265"/>
              <a:chOff x="3805096" y="3975996"/>
              <a:chExt cx="1407690" cy="1587265"/>
            </a:xfrm>
          </p:grpSpPr>
          <p:sp>
            <p:nvSpPr>
              <p:cNvPr id="66" name="文本框 65"/>
              <p:cNvSpPr txBox="1"/>
              <p:nvPr>
                <p:custDataLst>
                  <p:tags r:id="rId11"/>
                </p:custDataLst>
              </p:nvPr>
            </p:nvSpPr>
            <p:spPr>
              <a:xfrm>
                <a:off x="3805096" y="5102886"/>
                <a:ext cx="1402080" cy="460375"/>
              </a:xfrm>
              <a:prstGeom prst="rect">
                <a:avLst/>
              </a:prstGeom>
              <a:noFill/>
            </p:spPr>
            <p:txBody>
              <a:bodyPr wrap="none" rtlCol="0">
                <a:spAutoFit/>
              </a:bodyPr>
              <a:lstStyle/>
              <a:p>
                <a:r>
                  <a:rPr lang="zh-CN" altLang="en-US" sz="2400" dirty="0">
                    <a:solidFill>
                      <a:srgbClr val="0B1D2B"/>
                    </a:solidFill>
                  </a:rPr>
                  <a:t>模型结果</a:t>
                </a:r>
                <a:endParaRPr lang="zh-CN" altLang="en-US" sz="2400" dirty="0">
                  <a:solidFill>
                    <a:srgbClr val="0B1D2B"/>
                  </a:solidFill>
                </a:endParaRPr>
              </a:p>
            </p:txBody>
          </p:sp>
          <p:sp>
            <p:nvSpPr>
              <p:cNvPr id="53" name="矩形 52"/>
              <p:cNvSpPr/>
              <p:nvPr>
                <p:custDataLst>
                  <p:tags r:id="rId12"/>
                </p:custDataLst>
              </p:nvPr>
            </p:nvSpPr>
            <p:spPr>
              <a:xfrm rot="5400000">
                <a:off x="4249662" y="3975996"/>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4" name="文本框 53"/>
              <p:cNvSpPr txBox="1"/>
              <p:nvPr>
                <p:custDataLst>
                  <p:tags r:id="rId13"/>
                </p:custDataLst>
              </p:nvPr>
            </p:nvSpPr>
            <p:spPr>
              <a:xfrm>
                <a:off x="4264375" y="4121903"/>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8" name="文本框 37"/>
          <p:cNvSpPr txBox="1"/>
          <p:nvPr/>
        </p:nvSpPr>
        <p:spPr>
          <a:xfrm>
            <a:off x="1410978" y="693555"/>
            <a:ext cx="1402080" cy="460375"/>
          </a:xfrm>
          <a:prstGeom prst="rect">
            <a:avLst/>
          </a:prstGeom>
          <a:noFill/>
        </p:spPr>
        <p:txBody>
          <a:bodyPr wrap="none" rtlCol="0">
            <a:spAutoFit/>
          </a:bodyPr>
          <a:lstStyle/>
          <a:p>
            <a:r>
              <a:rPr lang="zh-CN" altLang="en-US" sz="2400" dirty="0">
                <a:solidFill>
                  <a:srgbClr val="00355C"/>
                </a:solidFill>
              </a:rPr>
              <a:t>模型结果</a:t>
            </a:r>
            <a:endParaRPr lang="zh-CN" altLang="en-US" sz="2400" dirty="0">
              <a:solidFill>
                <a:srgbClr val="00355C"/>
              </a:solidFill>
            </a:endParaRPr>
          </a:p>
        </p:txBody>
      </p:sp>
      <p:sp>
        <p:nvSpPr>
          <p:cNvPr id="10" name="文本框 9"/>
          <p:cNvSpPr txBox="1"/>
          <p:nvPr/>
        </p:nvSpPr>
        <p:spPr>
          <a:xfrm>
            <a:off x="936625" y="1069975"/>
            <a:ext cx="10699750" cy="5104130"/>
          </a:xfrm>
          <a:prstGeom prst="rect">
            <a:avLst/>
          </a:prstGeom>
          <a:noFill/>
        </p:spPr>
        <p:txBody>
          <a:bodyPr wrap="square" rtlCol="0">
            <a:noAutofit/>
          </a:bodyPr>
          <a:p>
            <a:endParaRPr lang="zh-CN" altLang="en-US">
              <a:solidFill>
                <a:srgbClr val="00B0F0"/>
              </a:solidFill>
            </a:endParaRPr>
          </a:p>
        </p:txBody>
      </p:sp>
      <p:sp>
        <p:nvSpPr>
          <p:cNvPr id="9" name="文本框 8"/>
          <p:cNvSpPr txBox="1"/>
          <p:nvPr/>
        </p:nvSpPr>
        <p:spPr>
          <a:xfrm>
            <a:off x="1443990" y="1558290"/>
            <a:ext cx="6903720" cy="368300"/>
          </a:xfrm>
          <a:prstGeom prst="rect">
            <a:avLst/>
          </a:prstGeom>
          <a:noFill/>
        </p:spPr>
        <p:txBody>
          <a:bodyPr wrap="square" rtlCol="0">
            <a:spAutoFit/>
          </a:bodyPr>
          <a:p>
            <a:r>
              <a:rPr lang="zh-CN" altLang="en-US"/>
              <a:t>运行程序，随机从测试集挑选5张图片，效果还行，全部预测</a:t>
            </a:r>
            <a:r>
              <a:rPr lang="zh-CN" altLang="en-US"/>
              <a:t>成功：</a:t>
            </a:r>
            <a:endParaRPr lang="zh-CN" altLang="en-US"/>
          </a:p>
        </p:txBody>
      </p:sp>
      <p:pic>
        <p:nvPicPr>
          <p:cNvPr id="2" name="图片 -2147482620"/>
          <p:cNvPicPr>
            <a:picLocks noChangeAspect="1"/>
          </p:cNvPicPr>
          <p:nvPr/>
        </p:nvPicPr>
        <p:blipFill>
          <a:blip r:embed="rId1"/>
          <a:stretch>
            <a:fillRect/>
          </a:stretch>
        </p:blipFill>
        <p:spPr>
          <a:xfrm>
            <a:off x="1501140" y="4790123"/>
            <a:ext cx="2457450" cy="1209675"/>
          </a:xfrm>
          <a:prstGeom prst="rect">
            <a:avLst/>
          </a:prstGeom>
          <a:noFill/>
          <a:ln w="9525">
            <a:noFill/>
          </a:ln>
        </p:spPr>
      </p:pic>
      <p:sp>
        <p:nvSpPr>
          <p:cNvPr id="34" name="文本框 33"/>
          <p:cNvSpPr txBox="1"/>
          <p:nvPr/>
        </p:nvSpPr>
        <p:spPr>
          <a:xfrm>
            <a:off x="1508125" y="4237355"/>
            <a:ext cx="3634740" cy="368300"/>
          </a:xfrm>
          <a:prstGeom prst="rect">
            <a:avLst/>
          </a:prstGeom>
          <a:noFill/>
        </p:spPr>
        <p:txBody>
          <a:bodyPr wrap="square" rtlCol="0">
            <a:spAutoFit/>
          </a:bodyPr>
          <a:p>
            <a:r>
              <a:rPr lang="zh-CN" altLang="en-US"/>
              <a:t>模型评估结果</a:t>
            </a:r>
            <a:endParaRPr lang="zh-CN" altLang="en-US"/>
          </a:p>
        </p:txBody>
      </p:sp>
      <p:pic>
        <p:nvPicPr>
          <p:cNvPr id="3" name="图片 2"/>
          <p:cNvPicPr>
            <a:picLocks noChangeAspect="1"/>
          </p:cNvPicPr>
          <p:nvPr/>
        </p:nvPicPr>
        <p:blipFill>
          <a:blip r:embed="rId2"/>
          <a:stretch>
            <a:fillRect/>
          </a:stretch>
        </p:blipFill>
        <p:spPr>
          <a:xfrm>
            <a:off x="1443990" y="2004060"/>
            <a:ext cx="4313555" cy="18707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8" name="文本框 37"/>
          <p:cNvSpPr txBox="1"/>
          <p:nvPr/>
        </p:nvSpPr>
        <p:spPr>
          <a:xfrm>
            <a:off x="1410978" y="693555"/>
            <a:ext cx="792480" cy="460375"/>
          </a:xfrm>
          <a:prstGeom prst="rect">
            <a:avLst/>
          </a:prstGeom>
          <a:noFill/>
        </p:spPr>
        <p:txBody>
          <a:bodyPr wrap="none" rtlCol="0">
            <a:spAutoFit/>
          </a:bodyPr>
          <a:lstStyle/>
          <a:p>
            <a:r>
              <a:rPr lang="zh-CN" altLang="en-US" sz="2400" dirty="0">
                <a:solidFill>
                  <a:srgbClr val="00355C"/>
                </a:solidFill>
              </a:rPr>
              <a:t>总结</a:t>
            </a:r>
            <a:endParaRPr lang="zh-CN" altLang="en-US" sz="2400" dirty="0">
              <a:solidFill>
                <a:srgbClr val="00355C"/>
              </a:solidFill>
            </a:endParaRPr>
          </a:p>
        </p:txBody>
      </p:sp>
      <p:sp>
        <p:nvSpPr>
          <p:cNvPr id="10" name="文本框 9"/>
          <p:cNvSpPr txBox="1"/>
          <p:nvPr/>
        </p:nvSpPr>
        <p:spPr>
          <a:xfrm>
            <a:off x="936625" y="1069975"/>
            <a:ext cx="10699750" cy="5104130"/>
          </a:xfrm>
          <a:prstGeom prst="rect">
            <a:avLst/>
          </a:prstGeom>
          <a:noFill/>
        </p:spPr>
        <p:txBody>
          <a:bodyPr wrap="square" rtlCol="0">
            <a:noAutofit/>
          </a:bodyPr>
          <a:p>
            <a:r>
              <a:rPr lang="zh-CN" altLang="en-US">
                <a:solidFill>
                  <a:srgbClr val="00B0F0"/>
                </a:solidFill>
              </a:rPr>
              <a:t>。</a:t>
            </a:r>
            <a:endParaRPr lang="zh-CN" altLang="en-US">
              <a:solidFill>
                <a:srgbClr val="00B0F0"/>
              </a:solidFill>
            </a:endParaRPr>
          </a:p>
        </p:txBody>
      </p:sp>
      <p:sp>
        <p:nvSpPr>
          <p:cNvPr id="9" name="文本框 8"/>
          <p:cNvSpPr txBox="1"/>
          <p:nvPr/>
        </p:nvSpPr>
        <p:spPr>
          <a:xfrm>
            <a:off x="1443990" y="1558290"/>
            <a:ext cx="6903720" cy="3692525"/>
          </a:xfrm>
          <a:prstGeom prst="rect">
            <a:avLst/>
          </a:prstGeom>
          <a:noFill/>
        </p:spPr>
        <p:txBody>
          <a:bodyPr wrap="square" rtlCol="0">
            <a:spAutoFit/>
          </a:bodyPr>
          <a:p>
            <a:r>
              <a:rPr lang="zh-CN" altLang="en-US"/>
              <a:t>在实践过程中遇到了数据标注、模型优化等方面的困难，需要进一步加强相关知识和技能的培训。</a:t>
            </a:r>
            <a:endParaRPr lang="zh-CN" altLang="en-US"/>
          </a:p>
          <a:p>
            <a:r>
              <a:rPr lang="zh-CN" altLang="en-US"/>
              <a:t>课程设计的时间安排较为紧张，因此需要优化课程设计流程。</a:t>
            </a:r>
            <a:endParaRPr lang="zh-CN" altLang="en-US"/>
          </a:p>
          <a:p>
            <a:r>
              <a:rPr lang="zh-CN" altLang="en-US"/>
              <a:t>展望：</a:t>
            </a:r>
            <a:endParaRPr lang="zh-CN" altLang="en-US"/>
          </a:p>
          <a:p>
            <a:r>
              <a:rPr lang="zh-CN" altLang="en-US"/>
              <a:t>未来可以引入更多的</a:t>
            </a:r>
            <a:r>
              <a:rPr lang="zh-CN" altLang="en-US">
                <a:solidFill>
                  <a:srgbClr val="FF0000"/>
                </a:solidFill>
              </a:rPr>
              <a:t>验证码类型和数据集</a:t>
            </a:r>
            <a:r>
              <a:rPr lang="zh-CN" altLang="en-US"/>
              <a:t>，以提高我们的实践能力和应对复杂场景的能力。</a:t>
            </a:r>
            <a:endParaRPr lang="zh-CN" altLang="en-US"/>
          </a:p>
          <a:p>
            <a:r>
              <a:rPr lang="zh-CN" altLang="en-US"/>
              <a:t>可以探索使用更先进的深度学习模型和技术，如循环神经网络（RNN）、注意力机制等，以提高验证码识别的准确率和效率。</a:t>
            </a:r>
            <a:endParaRPr lang="zh-CN" altLang="en-US"/>
          </a:p>
          <a:p>
            <a:r>
              <a:rPr lang="zh-CN" altLang="en-US"/>
              <a:t>可以将课程设计成果应用于实际项目中，如</a:t>
            </a:r>
            <a:r>
              <a:rPr lang="zh-CN" altLang="en-US">
                <a:solidFill>
                  <a:srgbClr val="FF0000"/>
                </a:solidFill>
              </a:rPr>
              <a:t>自动化登录、验证码破解等，以检验课程设计</a:t>
            </a:r>
            <a:r>
              <a:rPr lang="zh-CN" altLang="en-US"/>
              <a:t>的实用性和有效性。</a:t>
            </a:r>
            <a:endParaRPr lang="zh-CN" altLang="en-US"/>
          </a:p>
          <a:p>
            <a:r>
              <a:rPr lang="zh-CN" altLang="en-US">
                <a:solidFill>
                  <a:srgbClr val="FF0000"/>
                </a:solidFill>
              </a:rPr>
              <a:t>通过修改网络结构，以及超参数，学习如何调参。</a:t>
            </a:r>
            <a:endParaRPr lang="zh-CN" altLang="en-US">
              <a:solidFill>
                <a:srgbClr val="FF0000"/>
              </a:solidFill>
            </a:endParaRPr>
          </a:p>
          <a:p>
            <a:r>
              <a:rPr lang="zh-CN" altLang="en-US">
                <a:solidFill>
                  <a:srgbClr val="FF0000"/>
                </a:solidFill>
              </a:rPr>
              <a:t>可以试试其他的网络结构，准确率还可以提高很多的。</a:t>
            </a:r>
            <a:endParaRPr lang="zh-CN" altLang="en-US">
              <a:solidFill>
                <a:srgbClr val="FF0000"/>
              </a:solidFill>
            </a:endParaRPr>
          </a:p>
          <a:p>
            <a:r>
              <a:rPr lang="zh-CN" altLang="en-US">
                <a:solidFill>
                  <a:srgbClr val="FF0000"/>
                </a:solidFill>
              </a:rPr>
              <a:t>Discuz验证码可以使用更复杂的，这仅仅是个小demo。</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3193256" y="2871752"/>
            <a:ext cx="5805489" cy="1107996"/>
          </a:xfrm>
          <a:prstGeom prst="rect">
            <a:avLst/>
          </a:prstGeom>
          <a:noFill/>
        </p:spPr>
        <p:txBody>
          <a:bodyPr wrap="square" rtlCol="0">
            <a:spAutoFit/>
          </a:bodyPr>
          <a:lstStyle/>
          <a:p>
            <a:pPr algn="dist"/>
            <a:r>
              <a:rPr lang="zh-CN" altLang="en-US" sz="6600" b="1" dirty="0">
                <a:solidFill>
                  <a:srgbClr val="00355C"/>
                </a:solidFill>
                <a:ea typeface="思源黑体 CN Bold" panose="020B0800000000000000" pitchFamily="34" charset="-122"/>
              </a:rPr>
              <a:t>感谢观看</a:t>
            </a:r>
            <a:endParaRPr lang="zh-CN" altLang="en-US" sz="6600" b="1" dirty="0">
              <a:solidFill>
                <a:srgbClr val="00355C"/>
              </a:solidFill>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273483" y="3301688"/>
            <a:ext cx="2926080" cy="645160"/>
          </a:xfrm>
          <a:prstGeom prst="rect">
            <a:avLst/>
          </a:prstGeom>
          <a:noFill/>
        </p:spPr>
        <p:txBody>
          <a:bodyPr wrap="none" rtlCol="0">
            <a:spAutoFit/>
          </a:bodyPr>
          <a:lstStyle/>
          <a:p>
            <a:r>
              <a:rPr lang="zh-CN" altLang="en-US" sz="3600" dirty="0"/>
              <a:t>系统分析报告</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ym typeface="+mn-ea"/>
              </a:rPr>
              <a:t>系统分析报告</a:t>
            </a:r>
            <a:endParaRPr lang="zh-CN" altLang="en-US" sz="2400" dirty="0">
              <a:solidFill>
                <a:srgbClr val="00355C"/>
              </a:solidFill>
            </a:endParaRPr>
          </a:p>
        </p:txBody>
      </p:sp>
      <p:grpSp>
        <p:nvGrpSpPr>
          <p:cNvPr id="7" name="组合 6"/>
          <p:cNvGrpSpPr/>
          <p:nvPr>
            <p:custDataLst>
              <p:tags r:id="rId1"/>
            </p:custDataLst>
          </p:nvPr>
        </p:nvGrpSpPr>
        <p:grpSpPr>
          <a:xfrm>
            <a:off x="3269677" y="2745510"/>
            <a:ext cx="5652647" cy="5324905"/>
            <a:chOff x="3269677" y="2745510"/>
            <a:chExt cx="5652647" cy="5324905"/>
          </a:xfrm>
        </p:grpSpPr>
        <p:pic>
          <p:nvPicPr>
            <p:cNvPr id="52" name="图片 51" descr="桌子上放着笔记本电脑和花瓶&#10;&#10;描述已自动生成"/>
            <p:cNvPicPr>
              <a:picLocks noChangeAspect="1"/>
            </p:cNvPicPr>
            <p:nvPr>
              <p:custDataLst>
                <p:tags r:id="rId2"/>
              </p:custDataLst>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725" t="23805" r="4696" b="6102"/>
            <a:stretch>
              <a:fillRect/>
            </a:stretch>
          </p:blipFill>
          <p:spPr>
            <a:xfrm>
              <a:off x="4305453" y="3997325"/>
              <a:ext cx="3593888" cy="1775588"/>
            </a:xfrm>
            <a:custGeom>
              <a:avLst/>
              <a:gdLst>
                <a:gd name="connsiteX0" fmla="*/ 1795169 w 3593888"/>
                <a:gd name="connsiteY0" fmla="*/ 1 h 1775588"/>
                <a:gd name="connsiteX1" fmla="*/ 3593888 w 3593888"/>
                <a:gd name="connsiteY1" fmla="*/ 1771992 h 1775588"/>
                <a:gd name="connsiteX2" fmla="*/ 0 w 3593888"/>
                <a:gd name="connsiteY2" fmla="*/ 1775588 h 1775588"/>
                <a:gd name="connsiteX3" fmla="*/ 1795169 w 3593888"/>
                <a:gd name="connsiteY3" fmla="*/ 1 h 1775588"/>
              </a:gdLst>
              <a:ahLst/>
              <a:cxnLst>
                <a:cxn ang="0">
                  <a:pos x="connsiteX0" y="connsiteY0"/>
                </a:cxn>
                <a:cxn ang="0">
                  <a:pos x="connsiteX1" y="connsiteY1"/>
                </a:cxn>
                <a:cxn ang="0">
                  <a:pos x="connsiteX2" y="connsiteY2"/>
                </a:cxn>
                <a:cxn ang="0">
                  <a:pos x="connsiteX3" y="connsiteY3"/>
                </a:cxn>
              </a:cxnLst>
              <a:rect l="l" t="t" r="r" b="b"/>
              <a:pathLst>
                <a:path w="3593888" h="1775588">
                  <a:moveTo>
                    <a:pt x="1795169" y="1"/>
                  </a:moveTo>
                  <a:cubicBezTo>
                    <a:pt x="2778589" y="-983"/>
                    <a:pt x="3580152" y="788669"/>
                    <a:pt x="3593888" y="1771992"/>
                  </a:cubicBezTo>
                  <a:lnTo>
                    <a:pt x="0" y="1775588"/>
                  </a:lnTo>
                  <a:cubicBezTo>
                    <a:pt x="11768" y="792240"/>
                    <a:pt x="811749" y="985"/>
                    <a:pt x="1795169" y="1"/>
                  </a:cubicBezTo>
                  <a:close/>
                </a:path>
              </a:pathLst>
            </a:custGeom>
          </p:spPr>
        </p:pic>
        <p:sp>
          <p:nvSpPr>
            <p:cNvPr id="14" name="Block Arc 61"/>
            <p:cNvSpPr/>
            <p:nvPr>
              <p:custDataLst>
                <p:tags r:id="rId5"/>
              </p:custDataLst>
            </p:nvPr>
          </p:nvSpPr>
          <p:spPr>
            <a:xfrm>
              <a:off x="3629185" y="3169630"/>
              <a:ext cx="4900786" cy="4900785"/>
            </a:xfrm>
            <a:prstGeom prst="blockArc">
              <a:avLst>
                <a:gd name="adj1" fmla="val 10800000"/>
                <a:gd name="adj2" fmla="val 16200004"/>
                <a:gd name="adj3" fmla="val 2113"/>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65"/>
            <p:cNvSpPr/>
            <p:nvPr>
              <p:custDataLst>
                <p:tags r:id="rId6"/>
              </p:custDataLst>
            </p:nvPr>
          </p:nvSpPr>
          <p:spPr>
            <a:xfrm>
              <a:off x="3629185" y="3169630"/>
              <a:ext cx="4900786" cy="4900785"/>
            </a:xfrm>
            <a:prstGeom prst="blockArc">
              <a:avLst>
                <a:gd name="adj1" fmla="val 16200000"/>
                <a:gd name="adj2" fmla="val 21589317"/>
                <a:gd name="adj3" fmla="val 2281"/>
              </a:avLst>
            </a:pr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Oval 85"/>
            <p:cNvSpPr>
              <a:spLocks noChangeAspect="1"/>
            </p:cNvSpPr>
            <p:nvPr>
              <p:custDataLst>
                <p:tags r:id="rId7"/>
              </p:custDataLst>
            </p:nvPr>
          </p:nvSpPr>
          <p:spPr>
            <a:xfrm>
              <a:off x="3269677"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200" b="1" kern="1200" dirty="0"/>
            </a:p>
          </p:txBody>
        </p:sp>
        <p:sp>
          <p:nvSpPr>
            <p:cNvPr id="23" name="Oval 86"/>
            <p:cNvSpPr>
              <a:spLocks noChangeAspect="1"/>
            </p:cNvSpPr>
            <p:nvPr>
              <p:custDataLst>
                <p:tags r:id="rId8"/>
              </p:custDataLst>
            </p:nvPr>
          </p:nvSpPr>
          <p:spPr>
            <a:xfrm>
              <a:off x="3961853"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6" name="Oval 82"/>
            <p:cNvSpPr>
              <a:spLocks noChangeAspect="1"/>
            </p:cNvSpPr>
            <p:nvPr>
              <p:custDataLst>
                <p:tags r:id="rId9"/>
              </p:custDataLst>
            </p:nvPr>
          </p:nvSpPr>
          <p:spPr>
            <a:xfrm>
              <a:off x="5597884" y="2745510"/>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29" name="Oval 83"/>
            <p:cNvSpPr>
              <a:spLocks noChangeAspect="1"/>
            </p:cNvSpPr>
            <p:nvPr>
              <p:custDataLst>
                <p:tags r:id="rId10"/>
              </p:custDataLst>
            </p:nvPr>
          </p:nvSpPr>
          <p:spPr>
            <a:xfrm>
              <a:off x="7223235" y="3360508"/>
              <a:ext cx="963388" cy="963388"/>
            </a:xfrm>
            <a:prstGeom prst="ellipse">
              <a:avLst/>
            </a:prstGeom>
            <a:solidFill>
              <a:srgbClr val="F7C15D"/>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33" name="Oval 84"/>
            <p:cNvSpPr>
              <a:spLocks noChangeAspect="1"/>
            </p:cNvSpPr>
            <p:nvPr>
              <p:custDataLst>
                <p:tags r:id="rId11"/>
              </p:custDataLst>
            </p:nvPr>
          </p:nvSpPr>
          <p:spPr>
            <a:xfrm>
              <a:off x="7958936" y="4964099"/>
              <a:ext cx="963388" cy="963388"/>
            </a:xfrm>
            <a:prstGeom prst="ellipse">
              <a:avLst/>
            </a:prstGeom>
            <a:solidFill>
              <a:srgbClr val="3187C6"/>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53" name="KSO_Shape"/>
            <p:cNvSpPr/>
            <p:nvPr>
              <p:custDataLst>
                <p:tags r:id="rId12"/>
              </p:custDataLst>
            </p:nvPr>
          </p:nvSpPr>
          <p:spPr bwMode="auto">
            <a:xfrm>
              <a:off x="7436976" y="3602462"/>
              <a:ext cx="507933" cy="437668"/>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3200" dirty="0">
                <a:ea typeface="微软雅黑" panose="020B0503020204020204" pitchFamily="34" charset="-122"/>
              </a:endParaRPr>
            </a:p>
          </p:txBody>
        </p:sp>
        <p:pic>
          <p:nvPicPr>
            <p:cNvPr id="54" name="图形 53" descr="社交网络 纯色填充"/>
            <p:cNvPicPr>
              <a:picLocks noChangeAspect="1"/>
            </p:cNvPicPr>
            <p:nvPr>
              <p:custDataLst>
                <p:tags r:id="rId13"/>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33496" y="2856964"/>
              <a:ext cx="725007" cy="725007"/>
            </a:xfrm>
            <a:prstGeom prst="rect">
              <a:avLst/>
            </a:prstGeom>
          </p:spPr>
        </p:pic>
        <p:pic>
          <p:nvPicPr>
            <p:cNvPr id="55" name="图形 54" descr="发送 纯色填充"/>
            <p:cNvPicPr>
              <a:picLocks noChangeAspect="1"/>
            </p:cNvPicPr>
            <p:nvPr>
              <p:custDataLst>
                <p:tags r:id="rId16"/>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50767" y="5104757"/>
              <a:ext cx="725007" cy="725007"/>
            </a:xfrm>
            <a:prstGeom prst="rect">
              <a:avLst/>
            </a:prstGeom>
          </p:spPr>
        </p:pic>
        <p:pic>
          <p:nvPicPr>
            <p:cNvPr id="56" name="图形 55" descr="灯泡和齿轮 纯色填充"/>
            <p:cNvPicPr>
              <a:picLocks noChangeAspect="1"/>
            </p:cNvPicPr>
            <p:nvPr>
              <p:custDataLst>
                <p:tags r:id="rId19"/>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78126" y="5067014"/>
              <a:ext cx="725007" cy="725007"/>
            </a:xfrm>
            <a:prstGeom prst="rect">
              <a:avLst/>
            </a:prstGeom>
          </p:spPr>
        </p:pic>
        <p:pic>
          <p:nvPicPr>
            <p:cNvPr id="57" name="图形 56" descr="显示器 纯色填充"/>
            <p:cNvPicPr>
              <a:picLocks noChangeAspect="1"/>
            </p:cNvPicPr>
            <p:nvPr>
              <p:custDataLst>
                <p:tags r:id="rId2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1043" y="3489041"/>
              <a:ext cx="725007" cy="725007"/>
            </a:xfrm>
            <a:prstGeom prst="rect">
              <a:avLst/>
            </a:prstGeom>
          </p:spPr>
        </p:pic>
      </p:grpSp>
      <p:grpSp>
        <p:nvGrpSpPr>
          <p:cNvPr id="2" name="组合 1"/>
          <p:cNvGrpSpPr/>
          <p:nvPr>
            <p:custDataLst>
              <p:tags r:id="rId25"/>
            </p:custDataLst>
          </p:nvPr>
        </p:nvGrpSpPr>
        <p:grpSpPr>
          <a:xfrm>
            <a:off x="1227601" y="1363395"/>
            <a:ext cx="9703779" cy="4958090"/>
            <a:chOff x="1227601" y="1363395"/>
            <a:chExt cx="9703779" cy="4958090"/>
          </a:xfrm>
        </p:grpSpPr>
        <p:grpSp>
          <p:nvGrpSpPr>
            <p:cNvPr id="58" name="组合 57"/>
            <p:cNvGrpSpPr/>
            <p:nvPr/>
          </p:nvGrpSpPr>
          <p:grpSpPr>
            <a:xfrm>
              <a:off x="1227601" y="4552147"/>
              <a:ext cx="2249210" cy="612838"/>
              <a:chOff x="8031185" y="3743524"/>
              <a:chExt cx="2763204" cy="612838"/>
            </a:xfrm>
          </p:grpSpPr>
          <p:sp>
            <p:nvSpPr>
              <p:cNvPr id="59" name="文本框 60"/>
              <p:cNvSpPr/>
              <p:nvPr>
                <p:custDataLst>
                  <p:tags r:id="rId26"/>
                </p:custDataLst>
              </p:nvPr>
            </p:nvSpPr>
            <p:spPr>
              <a:xfrm>
                <a:off x="8031185" y="4041567"/>
                <a:ext cx="2495529" cy="31479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随着互联网的快速发展，越来越多的在线服务需要保护用户账户和信息的安全。</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0" name="文本框 59"/>
              <p:cNvSpPr txBox="1"/>
              <p:nvPr>
                <p:custDataLst>
                  <p:tags r:id="rId27"/>
                </p:custDataLst>
              </p:nvPr>
            </p:nvSpPr>
            <p:spPr>
              <a:xfrm>
                <a:off x="9165516" y="3743524"/>
                <a:ext cx="1628873" cy="368300"/>
              </a:xfrm>
              <a:prstGeom prst="rect">
                <a:avLst/>
              </a:prstGeom>
              <a:noFill/>
            </p:spPr>
            <p:txBody>
              <a:bodyPr wrap="none" rtlCol="0">
                <a:spAutoFit/>
              </a:bodyPr>
              <a:lstStyle/>
              <a:p>
                <a:r>
                  <a:rPr lang="zh-CN" altLang="en-US" dirty="0">
                    <a:solidFill>
                      <a:srgbClr val="00355C"/>
                    </a:solidFill>
                  </a:rPr>
                  <a:t>背景和意义</a:t>
                </a:r>
                <a:endParaRPr lang="zh-CN" altLang="en-US" dirty="0">
                  <a:solidFill>
                    <a:srgbClr val="00355C"/>
                  </a:solidFill>
                </a:endParaRPr>
              </a:p>
            </p:txBody>
          </p:sp>
        </p:grpSp>
        <p:grpSp>
          <p:nvGrpSpPr>
            <p:cNvPr id="61" name="组合 60"/>
            <p:cNvGrpSpPr/>
            <p:nvPr/>
          </p:nvGrpSpPr>
          <p:grpSpPr>
            <a:xfrm>
              <a:off x="8900054" y="4323547"/>
              <a:ext cx="2031326" cy="1997938"/>
              <a:chOff x="7990619" y="3514924"/>
              <a:chExt cx="2495529" cy="1997938"/>
            </a:xfrm>
          </p:grpSpPr>
          <p:sp>
            <p:nvSpPr>
              <p:cNvPr id="62" name="文本框 60"/>
              <p:cNvSpPr/>
              <p:nvPr>
                <p:custDataLst>
                  <p:tags r:id="rId28"/>
                </p:custDataLst>
              </p:nvPr>
            </p:nvSpPr>
            <p:spPr>
              <a:xfrm>
                <a:off x="7990619" y="3805982"/>
                <a:ext cx="2495529" cy="170688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本项目旨在利用TensorFlow构建一个高效的验证码识别系统，通过设计、训练和优化卷积神经网络（CNN）模型，实现对验证码图像中字符的自动识别。</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3" name="文本框 62"/>
              <p:cNvSpPr txBox="1"/>
              <p:nvPr>
                <p:custDataLst>
                  <p:tags r:id="rId29"/>
                </p:custDataLst>
              </p:nvPr>
            </p:nvSpPr>
            <p:spPr>
              <a:xfrm>
                <a:off x="8012462" y="3514924"/>
                <a:ext cx="1348033" cy="368300"/>
              </a:xfrm>
              <a:prstGeom prst="rect">
                <a:avLst/>
              </a:prstGeom>
              <a:noFill/>
            </p:spPr>
            <p:txBody>
              <a:bodyPr wrap="none" rtlCol="0">
                <a:spAutoFit/>
              </a:bodyPr>
              <a:lstStyle/>
              <a:p>
                <a:r>
                  <a:rPr lang="zh-CN" altLang="en-US" dirty="0">
                    <a:solidFill>
                      <a:srgbClr val="00355C"/>
                    </a:solidFill>
                  </a:rPr>
                  <a:t>任务概述</a:t>
                </a:r>
                <a:endParaRPr lang="zh-CN" altLang="en-US" dirty="0">
                  <a:solidFill>
                    <a:srgbClr val="00355C"/>
                  </a:solidFill>
                </a:endParaRPr>
              </a:p>
            </p:txBody>
          </p:sp>
        </p:grpSp>
        <p:grpSp>
          <p:nvGrpSpPr>
            <p:cNvPr id="64" name="组合 63"/>
            <p:cNvGrpSpPr/>
            <p:nvPr/>
          </p:nvGrpSpPr>
          <p:grpSpPr>
            <a:xfrm>
              <a:off x="8460339" y="2856510"/>
              <a:ext cx="2031326" cy="619988"/>
              <a:chOff x="8031185" y="3743524"/>
              <a:chExt cx="2495529" cy="619988"/>
            </a:xfrm>
          </p:grpSpPr>
          <p:sp>
            <p:nvSpPr>
              <p:cNvPr id="65" name="文本框 60"/>
              <p:cNvSpPr/>
              <p:nvPr/>
            </p:nvSpPr>
            <p:spPr>
              <a:xfrm>
                <a:off x="8031185" y="4041567"/>
                <a:ext cx="2495529"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6" name="文本框 65"/>
              <p:cNvSpPr txBox="1"/>
              <p:nvPr/>
            </p:nvSpPr>
            <p:spPr>
              <a:xfrm>
                <a:off x="8031185" y="3743524"/>
                <a:ext cx="380694" cy="368300"/>
              </a:xfrm>
              <a:prstGeom prst="rect">
                <a:avLst/>
              </a:prstGeom>
              <a:noFill/>
            </p:spPr>
            <p:txBody>
              <a:bodyPr wrap="none" rtlCol="0">
                <a:spAutoFit/>
              </a:bodyPr>
              <a:lstStyle/>
              <a:p>
                <a:endParaRPr lang="zh-CN" altLang="en-US" dirty="0">
                  <a:solidFill>
                    <a:srgbClr val="00355C"/>
                  </a:solidFill>
                </a:endParaRPr>
              </a:p>
            </p:txBody>
          </p:sp>
        </p:grpSp>
        <p:grpSp>
          <p:nvGrpSpPr>
            <p:cNvPr id="67" name="组合 66"/>
            <p:cNvGrpSpPr/>
            <p:nvPr/>
          </p:nvGrpSpPr>
          <p:grpSpPr>
            <a:xfrm>
              <a:off x="1700336" y="2856510"/>
              <a:ext cx="2031326" cy="619988"/>
              <a:chOff x="8031185" y="3743524"/>
              <a:chExt cx="2495529" cy="619988"/>
            </a:xfrm>
          </p:grpSpPr>
          <p:sp>
            <p:nvSpPr>
              <p:cNvPr id="68" name="文本框 60"/>
              <p:cNvSpPr/>
              <p:nvPr/>
            </p:nvSpPr>
            <p:spPr>
              <a:xfrm>
                <a:off x="8031185" y="4041567"/>
                <a:ext cx="2495529"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defRPr/>
                </a:pP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69" name="文本框 68"/>
              <p:cNvSpPr txBox="1"/>
              <p:nvPr/>
            </p:nvSpPr>
            <p:spPr>
              <a:xfrm>
                <a:off x="10146020" y="3743524"/>
                <a:ext cx="380694" cy="368300"/>
              </a:xfrm>
              <a:prstGeom prst="rect">
                <a:avLst/>
              </a:prstGeom>
              <a:noFill/>
            </p:spPr>
            <p:txBody>
              <a:bodyPr wrap="none" rtlCol="0">
                <a:spAutoFit/>
              </a:bodyPr>
              <a:lstStyle/>
              <a:p>
                <a:pPr algn="r"/>
                <a:endParaRPr lang="zh-CN" altLang="en-US" dirty="0">
                  <a:solidFill>
                    <a:srgbClr val="00355C"/>
                  </a:solidFill>
                </a:endParaRPr>
              </a:p>
            </p:txBody>
          </p:sp>
        </p:grpSp>
        <p:grpSp>
          <p:nvGrpSpPr>
            <p:cNvPr id="70" name="组合 69"/>
            <p:cNvGrpSpPr/>
            <p:nvPr/>
          </p:nvGrpSpPr>
          <p:grpSpPr>
            <a:xfrm>
              <a:off x="4806302" y="1363395"/>
              <a:ext cx="2658133" cy="997043"/>
              <a:chOff x="8079551" y="3743524"/>
              <a:chExt cx="3265575" cy="997043"/>
            </a:xfrm>
          </p:grpSpPr>
          <p:sp>
            <p:nvSpPr>
              <p:cNvPr id="71" name="文本框 60"/>
              <p:cNvSpPr/>
              <p:nvPr>
                <p:custDataLst>
                  <p:tags r:id="rId30"/>
                </p:custDataLst>
              </p:nvPr>
            </p:nvSpPr>
            <p:spPr>
              <a:xfrm>
                <a:off x="8079551" y="4041567"/>
                <a:ext cx="3265575" cy="69900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rgbClr val="3187C6"/>
                    </a:solidFill>
                    <a:effectLst/>
                    <a:uLnTx/>
                    <a:uFillTx/>
                    <a:cs typeface="+mn-ea"/>
                    <a:sym typeface="+mn-lt"/>
                  </a:rPr>
                  <a:t>深度学习技术，特别是卷积神经网络（CNN），在图像识别领域已经非常成熟，利用TensorFlow可以方便地构建和训练模型。</a:t>
                </a:r>
                <a:endParaRPr kumimoji="0" lang="zh-CN" altLang="en-US" sz="1200" b="0" i="0" u="none" strike="noStrike" kern="1200" cap="none" spc="0" normalizeH="0" baseline="0" noProof="0" dirty="0">
                  <a:ln>
                    <a:noFill/>
                  </a:ln>
                  <a:solidFill>
                    <a:srgbClr val="3187C6"/>
                  </a:solidFill>
                  <a:effectLst/>
                  <a:uLnTx/>
                  <a:uFillTx/>
                  <a:cs typeface="+mn-ea"/>
                  <a:sym typeface="+mn-lt"/>
                </a:endParaRPr>
              </a:p>
            </p:txBody>
          </p:sp>
          <p:sp>
            <p:nvSpPr>
              <p:cNvPr id="72" name="文本框 71"/>
              <p:cNvSpPr txBox="1"/>
              <p:nvPr>
                <p:custDataLst>
                  <p:tags r:id="rId31"/>
                </p:custDataLst>
              </p:nvPr>
            </p:nvSpPr>
            <p:spPr>
              <a:xfrm>
                <a:off x="8487549" y="3743524"/>
                <a:ext cx="2450330" cy="368300"/>
              </a:xfrm>
              <a:prstGeom prst="rect">
                <a:avLst/>
              </a:prstGeom>
              <a:noFill/>
            </p:spPr>
            <p:txBody>
              <a:bodyPr wrap="square" rtlCol="0">
                <a:spAutoFit/>
              </a:bodyPr>
              <a:lstStyle/>
              <a:p>
                <a:pPr algn="ctr"/>
                <a:r>
                  <a:rPr lang="zh-CN" altLang="en-US" dirty="0">
                    <a:solidFill>
                      <a:srgbClr val="00355C"/>
                    </a:solidFill>
                  </a:rPr>
                  <a:t>可行性分析</a:t>
                </a:r>
                <a:endParaRPr lang="zh-CN" altLang="en-US" dirty="0">
                  <a:solidFill>
                    <a:srgbClr val="00355C"/>
                  </a:solidFill>
                </a:endParaRPr>
              </a:p>
            </p:txBody>
          </p:sp>
        </p:grpSp>
      </p:gr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ym typeface="+mn-ea"/>
              </a:rPr>
              <a:t>系统分析报告</a:t>
            </a:r>
            <a:endParaRPr lang="zh-CN" altLang="en-US" sz="2400" dirty="0">
              <a:solidFill>
                <a:srgbClr val="00355C"/>
              </a:solidFill>
            </a:endParaRP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3651250" y="688340"/>
            <a:ext cx="2315210" cy="368300"/>
          </a:xfrm>
          <a:prstGeom prst="rect">
            <a:avLst/>
          </a:prstGeom>
          <a:noFill/>
        </p:spPr>
        <p:txBody>
          <a:bodyPr wrap="square" rtlCol="0">
            <a:spAutoFit/>
            <a:scene3d>
              <a:camera prst="orthographicFront"/>
              <a:lightRig rig="threePt" dir="t"/>
            </a:scene3d>
          </a:bodyPr>
          <a:p>
            <a:r>
              <a:rPr lang="zh-CN" altLang="en-US">
                <a:ln w="22225">
                  <a:solidFill>
                    <a:schemeClr val="accent2"/>
                  </a:solidFill>
                  <a:prstDash val="solid"/>
                </a:ln>
                <a:solidFill>
                  <a:schemeClr val="accent2">
                    <a:lumMod val="40000"/>
                    <a:lumOff val="60000"/>
                  </a:schemeClr>
                </a:solidFill>
                <a:effectLst/>
              </a:rPr>
              <a:t>背景和意义</a:t>
            </a:r>
            <a:endParaRPr lang="zh-CN" altLang="en-US">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1485900" y="1069975"/>
            <a:ext cx="9342120" cy="5077460"/>
          </a:xfrm>
          <a:prstGeom prst="rect">
            <a:avLst/>
          </a:prstGeom>
          <a:noFill/>
        </p:spPr>
        <p:txBody>
          <a:bodyPr wrap="square" rtlCol="0">
            <a:spAutoFit/>
          </a:bodyPr>
          <a:p>
            <a:r>
              <a:rPr lang="zh-CN" altLang="en-US"/>
              <a:t>随着互联网的快速发展，越来越多的在线服务需要保护用户账户和信息的安全。为了防止恶意软件或自动化程序的攻击，</a:t>
            </a:r>
            <a:r>
              <a:rPr lang="zh-CN" altLang="en-US">
                <a:solidFill>
                  <a:srgbClr val="FF0000"/>
                </a:solidFill>
              </a:rPr>
              <a:t>验证码（CAPTCHA）作为一种简单而有效的安全机制被广泛应用于各种在线平台。</a:t>
            </a:r>
            <a:r>
              <a:rPr lang="zh-CN" altLang="en-US"/>
              <a:t>验证码通过向用户展示扭曲或噪声处理的字符或图片，要求用户正确输入图中的内容来证明自己是人类而非机器。</a:t>
            </a:r>
            <a:endParaRPr lang="zh-CN" altLang="en-US"/>
          </a:p>
          <a:p>
            <a:r>
              <a:rPr lang="zh-CN" altLang="en-US"/>
              <a:t>然而，随着深度学习技术的进步，尤其是卷积神经网络（CNN）在图像识别领域的广泛应用，验证码的自动识别技术也逐渐成熟。利用TensorFlow等深度学习框架，可以有效地训练模型，使其具备高效识别验证码的能力。这不仅对提高人工智能的自动化程度具有重要意义，同时也为提升验证码设计和安全性提供了新的挑战和研究方向。</a:t>
            </a:r>
            <a:endParaRPr lang="zh-CN" altLang="en-US"/>
          </a:p>
          <a:p>
            <a:r>
              <a:rPr lang="zh-CN" altLang="en-US"/>
              <a:t>该研究课题在以下几方面具有重大意义：</a:t>
            </a:r>
            <a:endParaRPr lang="zh-CN" altLang="en-US"/>
          </a:p>
          <a:p>
            <a:r>
              <a:rPr lang="zh-CN" altLang="en-US"/>
              <a:t>（1）</a:t>
            </a:r>
            <a:r>
              <a:rPr lang="zh-CN" altLang="en-US">
                <a:solidFill>
                  <a:srgbClr val="FF0000"/>
                </a:solidFill>
              </a:rPr>
              <a:t>推动技术发展。</a:t>
            </a:r>
            <a:r>
              <a:rPr lang="zh-CN" altLang="en-US"/>
              <a:t>利用深度学习进行验证码识别，展示了CNN在图像处理和模式识别中的强大能力。通过该项目，可以深入理解深度学习模型的设计、训练和优化过程，对计算机视觉技术的发展具有重要推动作用。</a:t>
            </a:r>
            <a:endParaRPr lang="zh-CN" altLang="en-US"/>
          </a:p>
          <a:p>
            <a:r>
              <a:rPr lang="zh-CN" altLang="en-US"/>
              <a:t>（2）</a:t>
            </a:r>
            <a:r>
              <a:rPr lang="zh-CN" altLang="en-US">
                <a:solidFill>
                  <a:srgbClr val="FF0000"/>
                </a:solidFill>
              </a:rPr>
              <a:t>提升用户体验。</a:t>
            </a:r>
            <a:r>
              <a:rPr lang="zh-CN" altLang="en-US"/>
              <a:t>自动识别验证码技术的进步可以帮助减少用户在输入验证码时的误操作和时间浪费，提升用户体验。同时，通过分析现有验证码的识别难度，可以为设计更安全有效的验证码提供数据支持。</a:t>
            </a:r>
            <a:endParaRPr lang="zh-CN" altLang="en-US"/>
          </a:p>
          <a:p>
            <a:r>
              <a:rPr lang="zh-CN" altLang="en-US"/>
              <a:t>（3）</a:t>
            </a:r>
            <a:r>
              <a:rPr lang="zh-CN" altLang="en-US">
                <a:solidFill>
                  <a:srgbClr val="FF0000"/>
                </a:solidFill>
              </a:rPr>
              <a:t>增强系统安全。</a:t>
            </a:r>
            <a:r>
              <a:rPr lang="zh-CN" altLang="en-US"/>
              <a:t>研究和实现验证码识别技术，有助于发现现有验证码的漏洞和不足，从而促使系统设计者开发出更复杂、更安全的验证码，增强在线系统的防护能力，保护用户的隐私和数据安全。</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ym typeface="+mn-ea"/>
              </a:rPr>
              <a:t>系统分析报告</a:t>
            </a:r>
            <a:endParaRPr lang="zh-CN" altLang="en-US" sz="2400" dirty="0">
              <a:solidFill>
                <a:srgbClr val="00355C"/>
              </a:solidFill>
            </a:endParaRPr>
          </a:p>
        </p:txBody>
      </p:sp>
      <p:grpSp>
        <p:nvGrpSpPr>
          <p:cNvPr id="23" name="组合 22"/>
          <p:cNvGrpSpPr/>
          <p:nvPr/>
        </p:nvGrpSpPr>
        <p:grpSpPr>
          <a:xfrm>
            <a:off x="-913511" y="-1730840"/>
            <a:ext cx="13957141" cy="10476193"/>
            <a:chOff x="-913511" y="-1730840"/>
            <a:chExt cx="13957141" cy="10476193"/>
          </a:xfrm>
        </p:grpSpPr>
        <p:sp>
          <p:nvSpPr>
            <p:cNvPr id="24" name="斜纹 2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62" name="组合 61"/>
          <p:cNvGrpSpPr/>
          <p:nvPr/>
        </p:nvGrpSpPr>
        <p:grpSpPr>
          <a:xfrm>
            <a:off x="1023004" y="1522676"/>
            <a:ext cx="10145993" cy="3649638"/>
            <a:chOff x="935985" y="1522676"/>
            <a:chExt cx="10145993" cy="3649638"/>
          </a:xfrm>
        </p:grpSpPr>
        <p:grpSp>
          <p:nvGrpSpPr>
            <p:cNvPr id="2" name="组合 1"/>
            <p:cNvGrpSpPr/>
            <p:nvPr/>
          </p:nvGrpSpPr>
          <p:grpSpPr>
            <a:xfrm>
              <a:off x="3314391" y="1633898"/>
              <a:ext cx="5005993" cy="3373991"/>
              <a:chOff x="2120378" y="1273474"/>
              <a:chExt cx="4793410" cy="3230712"/>
            </a:xfrm>
          </p:grpSpPr>
          <p:grpSp>
            <p:nvGrpSpPr>
              <p:cNvPr id="28" name="Group 64"/>
              <p:cNvGrpSpPr/>
              <p:nvPr/>
            </p:nvGrpSpPr>
            <p:grpSpPr>
              <a:xfrm>
                <a:off x="5263816" y="2242373"/>
                <a:ext cx="1543067" cy="1491087"/>
                <a:chOff x="5263816" y="2180082"/>
                <a:chExt cx="1543067" cy="1491087"/>
              </a:xfrm>
            </p:grpSpPr>
            <p:sp>
              <p:nvSpPr>
                <p:cNvPr id="29" name="Oval 59"/>
                <p:cNvSpPr>
                  <a:spLocks noChangeAspect="1"/>
                </p:cNvSpPr>
                <p:nvPr/>
              </p:nvSpPr>
              <p:spPr>
                <a:xfrm>
                  <a:off x="5355187" y="2219473"/>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0" name="Oval 27"/>
                <p:cNvSpPr>
                  <a:spLocks noChangeAspect="1"/>
                </p:cNvSpPr>
                <p:nvPr/>
              </p:nvSpPr>
              <p:spPr>
                <a:xfrm>
                  <a:off x="5263816" y="2180082"/>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2" name="Group 61"/>
              <p:cNvGrpSpPr/>
              <p:nvPr/>
            </p:nvGrpSpPr>
            <p:grpSpPr>
              <a:xfrm>
                <a:off x="2183525" y="2222535"/>
                <a:ext cx="1509607" cy="1500765"/>
                <a:chOff x="2183525" y="2160244"/>
                <a:chExt cx="1509607" cy="1500765"/>
              </a:xfrm>
            </p:grpSpPr>
            <p:sp>
              <p:nvSpPr>
                <p:cNvPr id="33" name="Oval 57"/>
                <p:cNvSpPr>
                  <a:spLocks noChangeAspect="1"/>
                </p:cNvSpPr>
                <p:nvPr/>
              </p:nvSpPr>
              <p:spPr>
                <a:xfrm>
                  <a:off x="2241436" y="2209313"/>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4" name="Oval 28"/>
                <p:cNvSpPr>
                  <a:spLocks noChangeAspect="1"/>
                </p:cNvSpPr>
                <p:nvPr/>
              </p:nvSpPr>
              <p:spPr>
                <a:xfrm>
                  <a:off x="2183525" y="2160244"/>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grpSp>
          <p:grpSp>
            <p:nvGrpSpPr>
              <p:cNvPr id="36" name="Group 62"/>
              <p:cNvGrpSpPr/>
              <p:nvPr/>
            </p:nvGrpSpPr>
            <p:grpSpPr>
              <a:xfrm>
                <a:off x="3517175" y="1359122"/>
                <a:ext cx="1524692" cy="1485295"/>
                <a:chOff x="3517175" y="1296831"/>
                <a:chExt cx="1524692" cy="1485295"/>
              </a:xfrm>
            </p:grpSpPr>
            <p:sp>
              <p:nvSpPr>
                <p:cNvPr id="37" name="Oval 60"/>
                <p:cNvSpPr>
                  <a:spLocks noChangeAspect="1"/>
                </p:cNvSpPr>
                <p:nvPr/>
              </p:nvSpPr>
              <p:spPr>
                <a:xfrm>
                  <a:off x="3590171" y="1330430"/>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38" name="Oval 29"/>
                <p:cNvSpPr>
                  <a:spLocks noChangeAspect="1"/>
                </p:cNvSpPr>
                <p:nvPr/>
              </p:nvSpPr>
              <p:spPr>
                <a:xfrm>
                  <a:off x="3517175" y="1296831"/>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grpSp>
            <p:nvGrpSpPr>
              <p:cNvPr id="39" name="Group 63"/>
              <p:cNvGrpSpPr/>
              <p:nvPr/>
            </p:nvGrpSpPr>
            <p:grpSpPr>
              <a:xfrm>
                <a:off x="3868971" y="2864854"/>
                <a:ext cx="1521780" cy="1480295"/>
                <a:chOff x="3868971" y="2802563"/>
                <a:chExt cx="1521780" cy="1480295"/>
              </a:xfrm>
            </p:grpSpPr>
            <p:sp>
              <p:nvSpPr>
                <p:cNvPr id="40" name="Oval 58"/>
                <p:cNvSpPr>
                  <a:spLocks noChangeAspect="1"/>
                </p:cNvSpPr>
                <p:nvPr/>
              </p:nvSpPr>
              <p:spPr>
                <a:xfrm>
                  <a:off x="3939055" y="2831162"/>
                  <a:ext cx="1451696" cy="1451696"/>
                </a:xfrm>
                <a:prstGeom prst="ellipse">
                  <a:avLst/>
                </a:prstGeom>
                <a:solidFill>
                  <a:srgbClr val="F7C1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41" name="Oval 30"/>
                <p:cNvSpPr>
                  <a:spLocks noChangeAspect="1"/>
                </p:cNvSpPr>
                <p:nvPr/>
              </p:nvSpPr>
              <p:spPr>
                <a:xfrm>
                  <a:off x="3868971" y="2802563"/>
                  <a:ext cx="1451696" cy="1451696"/>
                </a:xfrm>
                <a:prstGeom prst="ellipse">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grpSp>
          <p:sp>
            <p:nvSpPr>
              <p:cNvPr id="42" name="Arc 46"/>
              <p:cNvSpPr/>
              <p:nvPr/>
            </p:nvSpPr>
            <p:spPr>
              <a:xfrm rot="18536433">
                <a:off x="2120378" y="198493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7"/>
              <p:cNvSpPr/>
              <p:nvPr/>
            </p:nvSpPr>
            <p:spPr>
              <a:xfrm rot="2537090">
                <a:off x="3641809" y="1273474"/>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Arc 48"/>
              <p:cNvSpPr/>
              <p:nvPr/>
            </p:nvSpPr>
            <p:spPr>
              <a:xfrm rot="16951463" flipH="1">
                <a:off x="3735263" y="2867858"/>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9"/>
              <p:cNvSpPr/>
              <p:nvPr/>
            </p:nvSpPr>
            <p:spPr>
              <a:xfrm rot="12440065" flipH="1">
                <a:off x="5277460" y="2318251"/>
                <a:ext cx="1636328" cy="1636328"/>
              </a:xfrm>
              <a:prstGeom prst="arc">
                <a:avLst/>
              </a:prstGeom>
              <a:ln w="38100">
                <a:gradFill>
                  <a:gsLst>
                    <a:gs pos="0">
                      <a:schemeClr val="accent1">
                        <a:lumMod val="5000"/>
                        <a:lumOff val="95000"/>
                      </a:schemeClr>
                    </a:gs>
                    <a:gs pos="53000">
                      <a:srgbClr val="3187C6"/>
                    </a:gs>
                  </a:gsLst>
                  <a:lin ang="5400000" scaled="1"/>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组合 2"/>
            <p:cNvGrpSpPr/>
            <p:nvPr/>
          </p:nvGrpSpPr>
          <p:grpSpPr>
            <a:xfrm>
              <a:off x="1899532" y="3495686"/>
              <a:ext cx="3420700" cy="1676628"/>
              <a:chOff x="2178145" y="3440797"/>
              <a:chExt cx="3420700" cy="1676628"/>
            </a:xfrm>
          </p:grpSpPr>
          <p:sp>
            <p:nvSpPr>
              <p:cNvPr id="48" name="文本框 60"/>
              <p:cNvSpPr/>
              <p:nvPr/>
            </p:nvSpPr>
            <p:spPr>
              <a:xfrm>
                <a:off x="3170245" y="4795480"/>
                <a:ext cx="2428600"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49" name="文本框 48"/>
              <p:cNvSpPr txBox="1"/>
              <p:nvPr/>
            </p:nvSpPr>
            <p:spPr>
              <a:xfrm>
                <a:off x="2178145" y="3440797"/>
                <a:ext cx="1449891" cy="645160"/>
              </a:xfrm>
              <a:prstGeom prst="rect">
                <a:avLst/>
              </a:prstGeom>
              <a:noFill/>
            </p:spPr>
            <p:txBody>
              <a:bodyPr wrap="square" rtlCol="0">
                <a:spAutoFit/>
              </a:bodyPr>
              <a:lstStyle/>
              <a:p>
                <a:pPr algn="ctr"/>
                <a:r>
                  <a:rPr lang="zh-CN" altLang="en-US" dirty="0">
                    <a:solidFill>
                      <a:srgbClr val="00355C"/>
                    </a:solidFill>
                  </a:rPr>
                  <a:t>数据收集与预处理</a:t>
                </a:r>
                <a:endParaRPr lang="zh-CN" altLang="en-US" dirty="0">
                  <a:solidFill>
                    <a:srgbClr val="00355C"/>
                  </a:solidFill>
                </a:endParaRPr>
              </a:p>
            </p:txBody>
          </p:sp>
        </p:grpSp>
        <p:grpSp>
          <p:nvGrpSpPr>
            <p:cNvPr id="5" name="组合 4"/>
            <p:cNvGrpSpPr/>
            <p:nvPr/>
          </p:nvGrpSpPr>
          <p:grpSpPr>
            <a:xfrm>
              <a:off x="8527418" y="3145281"/>
              <a:ext cx="2554560" cy="961618"/>
              <a:chOff x="8806031" y="3090392"/>
              <a:chExt cx="2554560" cy="961618"/>
            </a:xfrm>
          </p:grpSpPr>
          <p:sp>
            <p:nvSpPr>
              <p:cNvPr id="50" name="文本框 60"/>
              <p:cNvSpPr/>
              <p:nvPr/>
            </p:nvSpPr>
            <p:spPr>
              <a:xfrm>
                <a:off x="8931991" y="3730065"/>
                <a:ext cx="2428600"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1" name="文本框 50"/>
              <p:cNvSpPr txBox="1"/>
              <p:nvPr/>
            </p:nvSpPr>
            <p:spPr>
              <a:xfrm>
                <a:off x="8806031" y="3090392"/>
                <a:ext cx="1449891" cy="645160"/>
              </a:xfrm>
              <a:prstGeom prst="rect">
                <a:avLst/>
              </a:prstGeom>
              <a:noFill/>
            </p:spPr>
            <p:txBody>
              <a:bodyPr wrap="square" rtlCol="0">
                <a:spAutoFit/>
              </a:bodyPr>
              <a:lstStyle/>
              <a:p>
                <a:pPr algn="ctr"/>
                <a:r>
                  <a:rPr lang="zh-CN" altLang="en-US" dirty="0">
                    <a:solidFill>
                      <a:srgbClr val="00355C"/>
                    </a:solidFill>
                  </a:rPr>
                  <a:t>模型评估与优化</a:t>
                </a:r>
                <a:endParaRPr lang="zh-CN" altLang="en-US" dirty="0">
                  <a:solidFill>
                    <a:srgbClr val="00355C"/>
                  </a:solidFill>
                </a:endParaRPr>
              </a:p>
            </p:txBody>
          </p:sp>
        </p:grpSp>
        <p:grpSp>
          <p:nvGrpSpPr>
            <p:cNvPr id="4" name="组合 3"/>
            <p:cNvGrpSpPr/>
            <p:nvPr/>
          </p:nvGrpSpPr>
          <p:grpSpPr>
            <a:xfrm>
              <a:off x="935985" y="1566639"/>
              <a:ext cx="2676525" cy="1382623"/>
              <a:chOff x="1214598" y="1511750"/>
              <a:chExt cx="2676525" cy="1382623"/>
            </a:xfrm>
          </p:grpSpPr>
          <p:sp>
            <p:nvSpPr>
              <p:cNvPr id="54" name="文本框 60"/>
              <p:cNvSpPr/>
              <p:nvPr/>
            </p:nvSpPr>
            <p:spPr>
              <a:xfrm>
                <a:off x="1214598" y="2572428"/>
                <a:ext cx="2428600"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5" name="文本框 54"/>
              <p:cNvSpPr txBox="1"/>
              <p:nvPr/>
            </p:nvSpPr>
            <p:spPr>
              <a:xfrm>
                <a:off x="1720693" y="1511750"/>
                <a:ext cx="2170430" cy="677545"/>
              </a:xfrm>
              <a:prstGeom prst="rect">
                <a:avLst/>
              </a:prstGeom>
              <a:noFill/>
            </p:spPr>
            <p:txBody>
              <a:bodyPr wrap="square" rtlCol="0">
                <a:noAutofit/>
              </a:bodyPr>
              <a:lstStyle/>
              <a:p>
                <a:pPr algn="ctr"/>
                <a:r>
                  <a:rPr lang="zh-CN" altLang="en-US" sz="3200" dirty="0">
                    <a:solidFill>
                      <a:srgbClr val="00355C"/>
                    </a:solidFill>
                  </a:rPr>
                  <a:t>任务概述</a:t>
                </a:r>
                <a:endParaRPr lang="zh-CN" altLang="en-US" sz="3200" dirty="0">
                  <a:solidFill>
                    <a:srgbClr val="00355C"/>
                  </a:solidFill>
                </a:endParaRPr>
              </a:p>
            </p:txBody>
          </p:sp>
        </p:grpSp>
        <p:grpSp>
          <p:nvGrpSpPr>
            <p:cNvPr id="56" name="组合 55"/>
            <p:cNvGrpSpPr/>
            <p:nvPr/>
          </p:nvGrpSpPr>
          <p:grpSpPr>
            <a:xfrm>
              <a:off x="6758992" y="1522676"/>
              <a:ext cx="2771095" cy="1050694"/>
              <a:chOff x="8589496" y="3730065"/>
              <a:chExt cx="2771095" cy="1050694"/>
            </a:xfrm>
          </p:grpSpPr>
          <p:sp>
            <p:nvSpPr>
              <p:cNvPr id="57" name="文本框 60"/>
              <p:cNvSpPr/>
              <p:nvPr/>
            </p:nvSpPr>
            <p:spPr>
              <a:xfrm>
                <a:off x="8931991" y="3730065"/>
                <a:ext cx="2428600" cy="32194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58" name="文本框 57"/>
              <p:cNvSpPr txBox="1"/>
              <p:nvPr/>
            </p:nvSpPr>
            <p:spPr>
              <a:xfrm>
                <a:off x="8589496" y="3891127"/>
                <a:ext cx="1449891" cy="889632"/>
              </a:xfrm>
              <a:prstGeom prst="rect">
                <a:avLst/>
              </a:prstGeom>
              <a:noFill/>
            </p:spPr>
            <p:txBody>
              <a:bodyPr wrap="square" rtlCol="0">
                <a:spAutoFit/>
              </a:bodyPr>
              <a:lstStyle/>
              <a:p>
                <a:pPr algn="ctr"/>
                <a:r>
                  <a:rPr lang="zh-CN" altLang="en-US" dirty="0">
                    <a:solidFill>
                      <a:srgbClr val="00355C"/>
                    </a:solidFill>
                  </a:rPr>
                  <a:t>模型设计与实现</a:t>
                </a:r>
                <a:endParaRPr lang="zh-CN" altLang="en-US" dirty="0">
                  <a:solidFill>
                    <a:srgbClr val="00355C"/>
                  </a:solidFill>
                </a:endParaRPr>
              </a:p>
            </p:txBody>
          </p:sp>
        </p:grpSp>
        <p:pic>
          <p:nvPicPr>
            <p:cNvPr id="8" name="图形 7" descr="建筑砖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31873" y="2875794"/>
              <a:ext cx="914400" cy="914400"/>
            </a:xfrm>
            <a:prstGeom prst="rect">
              <a:avLst/>
            </a:prstGeom>
          </p:spPr>
        </p:pic>
        <p:pic>
          <p:nvPicPr>
            <p:cNvPr id="10" name="图形 9" descr="条形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0082" y="2843463"/>
              <a:ext cx="914400" cy="914400"/>
            </a:xfrm>
            <a:prstGeom prst="rect">
              <a:avLst/>
            </a:prstGeom>
          </p:spPr>
        </p:pic>
        <p:pic>
          <p:nvPicPr>
            <p:cNvPr id="59" name="图形 58" descr="区块链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591" y="1934903"/>
              <a:ext cx="914400" cy="914400"/>
            </a:xfrm>
            <a:prstGeom prst="rect">
              <a:avLst/>
            </a:prstGeom>
          </p:spPr>
        </p:pic>
        <p:pic>
          <p:nvPicPr>
            <p:cNvPr id="61" name="图形 60" descr="分支图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9831" y="3651412"/>
              <a:ext cx="914400" cy="91440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ym typeface="+mn-ea"/>
              </a:rPr>
              <a:t>系统分析报告</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6" name="矩形 5"/>
          <p:cNvSpPr/>
          <p:nvPr/>
        </p:nvSpPr>
        <p:spPr>
          <a:xfrm>
            <a:off x="1612900" y="1216025"/>
            <a:ext cx="3459480" cy="911225"/>
          </a:xfrm>
          <a:prstGeom prst="rect">
            <a:avLst/>
          </a:prstGeom>
          <a:noFill/>
          <a:ln>
            <a:noFill/>
          </a:ln>
        </p:spPr>
        <p:txBody>
          <a:bodyPr wrap="none" rtlCol="0" anchor="t">
            <a:noAutofit/>
            <a:scene3d>
              <a:camera prst="orthographicFront"/>
              <a:lightRig rig="threePt" dir="t"/>
            </a:scene3d>
          </a:bodyPr>
          <a:p>
            <a:pPr algn="ctr"/>
            <a:r>
              <a:rPr lang="zh-CN" altLang="en-US" sz="4400" b="1" dirty="0">
                <a:solidFill>
                  <a:schemeClr val="accent1"/>
                </a:solidFill>
                <a:effectLst>
                  <a:outerShdw blurRad="38100" dist="25400" dir="5400000" algn="ctr" rotWithShape="0">
                    <a:srgbClr val="6E747A">
                      <a:alpha val="43000"/>
                    </a:srgbClr>
                  </a:outerShdw>
                </a:effectLst>
                <a:sym typeface="+mn-ea"/>
              </a:rPr>
              <a:t>任务概述</a:t>
            </a:r>
            <a:endParaRPr lang="zh-CN" altLang="en-US" sz="4400" b="1" dirty="0">
              <a:solidFill>
                <a:schemeClr val="accent1"/>
              </a:solidFill>
              <a:effectLst>
                <a:outerShdw blurRad="38100" dist="25400" dir="5400000" algn="ctr" rotWithShape="0">
                  <a:srgbClr val="6E747A">
                    <a:alpha val="43000"/>
                  </a:srgbClr>
                </a:outerShdw>
              </a:effectLst>
              <a:sym typeface="+mn-ea"/>
            </a:endParaRPr>
          </a:p>
        </p:txBody>
      </p:sp>
      <p:sp>
        <p:nvSpPr>
          <p:cNvPr id="7" name="文本框 6"/>
          <p:cNvSpPr txBox="1"/>
          <p:nvPr/>
        </p:nvSpPr>
        <p:spPr>
          <a:xfrm>
            <a:off x="1410970" y="2127250"/>
            <a:ext cx="2448560" cy="398780"/>
          </a:xfrm>
          <a:prstGeom prst="rect">
            <a:avLst/>
          </a:prstGeom>
          <a:noFill/>
        </p:spPr>
        <p:txBody>
          <a:bodyPr wrap="square" rtlCol="0">
            <a:spAutoFit/>
          </a:bodyPr>
          <a:p>
            <a:r>
              <a:rPr lang="zh-CN" altLang="en-US" sz="2000">
                <a:ln w="22225">
                  <a:solidFill>
                    <a:schemeClr val="accent2"/>
                  </a:solidFill>
                  <a:prstDash val="solid"/>
                </a:ln>
                <a:solidFill>
                  <a:schemeClr val="accent2">
                    <a:lumMod val="40000"/>
                    <a:lumOff val="60000"/>
                  </a:schemeClr>
                </a:solidFill>
                <a:effectLst/>
              </a:rPr>
              <a:t>图像收集与预处理</a:t>
            </a:r>
            <a:endParaRPr lang="zh-CN" altLang="en-US" sz="2000">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1264285" y="2664460"/>
            <a:ext cx="4012565" cy="922020"/>
          </a:xfrm>
          <a:prstGeom prst="rect">
            <a:avLst/>
          </a:prstGeom>
          <a:noFill/>
        </p:spPr>
        <p:txBody>
          <a:bodyPr wrap="square" rtlCol="0">
            <a:spAutoFit/>
          </a:bodyPr>
          <a:p>
            <a:r>
              <a:rPr lang="zh-CN" altLang="en-US">
                <a:solidFill>
                  <a:srgbClr val="FF0000"/>
                </a:solidFill>
              </a:rPr>
              <a:t>数据收集</a:t>
            </a:r>
            <a:r>
              <a:rPr lang="zh-CN" altLang="en-US"/>
              <a:t>：获取包含多种样式和复杂度的验证码图像数据集，确保数据集具有足够的多样性和代表性。</a:t>
            </a:r>
            <a:endParaRPr lang="zh-CN" altLang="en-US"/>
          </a:p>
        </p:txBody>
      </p:sp>
      <p:sp>
        <p:nvSpPr>
          <p:cNvPr id="9" name="文本框 8"/>
          <p:cNvSpPr txBox="1"/>
          <p:nvPr/>
        </p:nvSpPr>
        <p:spPr>
          <a:xfrm>
            <a:off x="10565130" y="904875"/>
            <a:ext cx="504190" cy="2584450"/>
          </a:xfrm>
          <a:prstGeom prst="rect">
            <a:avLst/>
          </a:prstGeom>
          <a:noFill/>
        </p:spPr>
        <p:txBody>
          <a:bodyPr wrap="square" rtlCol="0">
            <a:spAutoFit/>
          </a:bodyPr>
          <a:p>
            <a:r>
              <a:rPr lang="zh-CN" altLang="en-US"/>
              <a:t>回归算法建模及分析</a:t>
            </a:r>
            <a:endParaRPr lang="zh-CN" altLang="en-US"/>
          </a:p>
        </p:txBody>
      </p:sp>
      <p:sp>
        <p:nvSpPr>
          <p:cNvPr id="10" name="文本框 9"/>
          <p:cNvSpPr txBox="1"/>
          <p:nvPr/>
        </p:nvSpPr>
        <p:spPr>
          <a:xfrm>
            <a:off x="1215390" y="4879975"/>
            <a:ext cx="4619625" cy="922020"/>
          </a:xfrm>
          <a:prstGeom prst="rect">
            <a:avLst/>
          </a:prstGeom>
          <a:noFill/>
        </p:spPr>
        <p:txBody>
          <a:bodyPr wrap="square" rtlCol="0">
            <a:spAutoFit/>
          </a:bodyPr>
          <a:p>
            <a:r>
              <a:rPr lang="zh-CN" altLang="en-US">
                <a:solidFill>
                  <a:srgbClr val="FF0000"/>
                </a:solidFill>
              </a:rPr>
              <a:t>数据预处理</a:t>
            </a:r>
            <a:r>
              <a:rPr lang="zh-CN" altLang="en-US"/>
              <a:t>：编写数据预处理脚本，对验证码图像进行灰度化、二值化和去噪等处理，以提高模型的识别准确性。</a:t>
            </a:r>
            <a:endParaRPr lang="zh-CN" altLang="en-US"/>
          </a:p>
        </p:txBody>
      </p:sp>
      <p:sp>
        <p:nvSpPr>
          <p:cNvPr id="2" name="文本框 1"/>
          <p:cNvSpPr txBox="1"/>
          <p:nvPr/>
        </p:nvSpPr>
        <p:spPr>
          <a:xfrm>
            <a:off x="1264285" y="3883025"/>
            <a:ext cx="3764280" cy="922020"/>
          </a:xfrm>
          <a:prstGeom prst="rect">
            <a:avLst/>
          </a:prstGeom>
          <a:noFill/>
        </p:spPr>
        <p:txBody>
          <a:bodyPr wrap="square" rtlCol="0">
            <a:spAutoFit/>
          </a:bodyPr>
          <a:p>
            <a:r>
              <a:rPr lang="zh-CN" altLang="en-US">
                <a:solidFill>
                  <a:srgbClr val="FF0000"/>
                </a:solidFill>
              </a:rPr>
              <a:t>数据标注</a:t>
            </a:r>
            <a:r>
              <a:rPr lang="zh-CN" altLang="en-US"/>
              <a:t>：对收集到的验证码图像进行手动或自动标注，生成训练和测试所需的标签。</a:t>
            </a:r>
            <a:endParaRPr lang="zh-CN" altLang="en-US"/>
          </a:p>
        </p:txBody>
      </p:sp>
      <p:sp>
        <p:nvSpPr>
          <p:cNvPr id="3" name="文本框 2"/>
          <p:cNvSpPr txBox="1"/>
          <p:nvPr/>
        </p:nvSpPr>
        <p:spPr>
          <a:xfrm>
            <a:off x="6217285" y="1010285"/>
            <a:ext cx="3901440" cy="444500"/>
          </a:xfrm>
          <a:prstGeom prst="rect">
            <a:avLst/>
          </a:prstGeom>
          <a:noFill/>
        </p:spPr>
        <p:txBody>
          <a:bodyPr wrap="square" rtlCol="0">
            <a:noAutofit/>
          </a:bodyPr>
          <a:p>
            <a:r>
              <a:rPr lang="zh-CN" altLang="en-US" sz="2400">
                <a:ln w="22225">
                  <a:solidFill>
                    <a:schemeClr val="accent2"/>
                  </a:solidFill>
                  <a:prstDash val="solid"/>
                </a:ln>
                <a:solidFill>
                  <a:schemeClr val="accent2">
                    <a:lumMod val="40000"/>
                    <a:lumOff val="60000"/>
                  </a:schemeClr>
                </a:solidFill>
                <a:effectLst/>
              </a:rPr>
              <a:t>模型设计与实现</a:t>
            </a:r>
            <a:endParaRPr lang="zh-CN" altLang="en-US" sz="2400">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6209665" y="1680845"/>
            <a:ext cx="3832860" cy="2861310"/>
          </a:xfrm>
          <a:prstGeom prst="rect">
            <a:avLst/>
          </a:prstGeom>
          <a:noFill/>
        </p:spPr>
        <p:txBody>
          <a:bodyPr wrap="square" rtlCol="0">
            <a:spAutoFit/>
          </a:bodyPr>
          <a:p>
            <a:r>
              <a:rPr lang="zh-CN" altLang="en-US"/>
              <a:t>（1）</a:t>
            </a:r>
            <a:r>
              <a:rPr lang="zh-CN" altLang="en-US">
                <a:solidFill>
                  <a:srgbClr val="FF0000"/>
                </a:solidFill>
              </a:rPr>
              <a:t>模型选择</a:t>
            </a:r>
            <a:r>
              <a:rPr lang="zh-CN" altLang="en-US"/>
              <a:t>：根据验证码识别的特点，选择合适的深度学习模型结构，以卷积神经网络（CNN）为核心，设计模型的层次和参数。</a:t>
            </a:r>
            <a:endParaRPr lang="zh-CN" altLang="en-US"/>
          </a:p>
          <a:p>
            <a:r>
              <a:rPr lang="zh-CN" altLang="en-US"/>
              <a:t>（2）</a:t>
            </a:r>
            <a:r>
              <a:rPr lang="zh-CN" altLang="en-US">
                <a:solidFill>
                  <a:srgbClr val="FF0000"/>
                </a:solidFill>
              </a:rPr>
              <a:t>模型构建</a:t>
            </a:r>
            <a:r>
              <a:rPr lang="zh-CN" altLang="en-US"/>
              <a:t>：使用TensorFlow和Keras等工具构建模型，实现特征提取、分类等功能模块。</a:t>
            </a:r>
            <a:endParaRPr lang="zh-CN" altLang="en-US"/>
          </a:p>
          <a:p>
            <a:r>
              <a:rPr lang="zh-CN" altLang="en-US"/>
              <a:t>（3）</a:t>
            </a:r>
            <a:r>
              <a:rPr lang="zh-CN" altLang="en-US">
                <a:solidFill>
                  <a:srgbClr val="FF0000"/>
                </a:solidFill>
              </a:rPr>
              <a:t>模型训练</a:t>
            </a:r>
            <a:r>
              <a:rPr lang="zh-CN" altLang="en-US"/>
              <a:t>：编写训练脚本，使用训练集对模型进行训练，调整超参数以优化模型性能。</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011680" cy="460375"/>
          </a:xfrm>
          <a:prstGeom prst="rect">
            <a:avLst/>
          </a:prstGeom>
          <a:noFill/>
        </p:spPr>
        <p:txBody>
          <a:bodyPr wrap="none" rtlCol="0">
            <a:spAutoFit/>
          </a:bodyPr>
          <a:lstStyle/>
          <a:p>
            <a:pPr algn="l"/>
            <a:r>
              <a:rPr lang="zh-CN" altLang="en-US" sz="2400" dirty="0">
                <a:sym typeface="+mn-ea"/>
              </a:rPr>
              <a:t>系统分析报告</a:t>
            </a:r>
            <a:endParaRPr lang="zh-CN" altLang="en-US" sz="2400" dirty="0">
              <a:solidFill>
                <a:srgbClr val="00355C"/>
              </a:solidFill>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6" name="矩形 5"/>
          <p:cNvSpPr/>
          <p:nvPr/>
        </p:nvSpPr>
        <p:spPr>
          <a:xfrm>
            <a:off x="1612900" y="1216025"/>
            <a:ext cx="3459480" cy="911225"/>
          </a:xfrm>
          <a:prstGeom prst="rect">
            <a:avLst/>
          </a:prstGeom>
          <a:noFill/>
          <a:ln>
            <a:noFill/>
          </a:ln>
        </p:spPr>
        <p:txBody>
          <a:bodyPr wrap="none" rtlCol="0" anchor="t">
            <a:noAutofit/>
            <a:scene3d>
              <a:camera prst="orthographicFront"/>
              <a:lightRig rig="threePt" dir="t"/>
            </a:scene3d>
          </a:bodyPr>
          <a:p>
            <a:pPr algn="ctr"/>
            <a:r>
              <a:rPr lang="zh-CN" altLang="en-US" sz="4400" b="1" dirty="0">
                <a:solidFill>
                  <a:schemeClr val="accent1"/>
                </a:solidFill>
                <a:effectLst>
                  <a:outerShdw blurRad="38100" dist="25400" dir="5400000" algn="ctr" rotWithShape="0">
                    <a:srgbClr val="6E747A">
                      <a:alpha val="43000"/>
                    </a:srgbClr>
                  </a:outerShdw>
                </a:effectLst>
                <a:sym typeface="+mn-ea"/>
              </a:rPr>
              <a:t>可行性分析</a:t>
            </a:r>
            <a:endParaRPr lang="zh-CN" altLang="en-US" sz="4400" b="1" dirty="0">
              <a:solidFill>
                <a:schemeClr val="accent1"/>
              </a:solidFill>
              <a:effectLst>
                <a:outerShdw blurRad="38100" dist="25400" dir="5400000" algn="ctr" rotWithShape="0">
                  <a:srgbClr val="6E747A">
                    <a:alpha val="43000"/>
                  </a:srgbClr>
                </a:outerShdw>
              </a:effectLst>
              <a:sym typeface="+mn-ea"/>
            </a:endParaRPr>
          </a:p>
        </p:txBody>
      </p:sp>
      <p:sp>
        <p:nvSpPr>
          <p:cNvPr id="3" name="文本框 2"/>
          <p:cNvSpPr txBox="1"/>
          <p:nvPr/>
        </p:nvSpPr>
        <p:spPr>
          <a:xfrm>
            <a:off x="6201410" y="1010285"/>
            <a:ext cx="3901440" cy="444500"/>
          </a:xfrm>
          <a:prstGeom prst="rect">
            <a:avLst/>
          </a:prstGeom>
          <a:noFill/>
        </p:spPr>
        <p:txBody>
          <a:bodyPr wrap="square" rtlCol="0">
            <a:noAutofit/>
          </a:bodyPr>
          <a:p>
            <a:r>
              <a:rPr lang="zh-CN" altLang="en-US" sz="2400">
                <a:ln w="22225">
                  <a:solidFill>
                    <a:schemeClr val="accent2"/>
                  </a:solidFill>
                  <a:prstDash val="solid"/>
                </a:ln>
                <a:solidFill>
                  <a:schemeClr val="accent2">
                    <a:lumMod val="40000"/>
                    <a:lumOff val="60000"/>
                  </a:schemeClr>
                </a:solidFill>
                <a:effectLst/>
              </a:rPr>
              <a:t>经济可行性</a:t>
            </a:r>
            <a:endParaRPr lang="zh-CN" altLang="en-US" sz="2400">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6209665" y="1680845"/>
            <a:ext cx="4192905" cy="1997075"/>
          </a:xfrm>
          <a:prstGeom prst="rect">
            <a:avLst/>
          </a:prstGeom>
          <a:noFill/>
        </p:spPr>
        <p:txBody>
          <a:bodyPr wrap="square" rtlCol="0">
            <a:noAutofit/>
          </a:bodyPr>
          <a:p>
            <a:r>
              <a:rPr lang="zh-CN" altLang="en-US"/>
              <a:t>（</a:t>
            </a:r>
            <a:r>
              <a:rPr lang="en-US" altLang="zh-CN"/>
              <a:t>1</a:t>
            </a:r>
            <a:r>
              <a:rPr lang="zh-CN" altLang="en-US"/>
              <a:t>）主要成本在于</a:t>
            </a:r>
            <a:r>
              <a:rPr lang="zh-CN" altLang="en-US">
                <a:solidFill>
                  <a:srgbClr val="FF0000"/>
                </a:solidFill>
              </a:rPr>
              <a:t>计算资源（如GPU）</a:t>
            </a:r>
            <a:r>
              <a:rPr lang="zh-CN" altLang="en-US"/>
              <a:t>和数据收集标注的投入，但这些成本在现有预算内是可以接受的。</a:t>
            </a:r>
            <a:endParaRPr lang="zh-CN" altLang="en-US"/>
          </a:p>
          <a:p>
            <a:r>
              <a:rPr lang="zh-CN" altLang="en-US"/>
              <a:t>（2）通过</a:t>
            </a:r>
            <a:r>
              <a:rPr lang="zh-CN" altLang="en-US">
                <a:solidFill>
                  <a:srgbClr val="FF0000"/>
                </a:solidFill>
              </a:rPr>
              <a:t>合理规划和资源调度</a:t>
            </a:r>
            <a:r>
              <a:rPr lang="zh-CN" altLang="en-US"/>
              <a:t>，可以有效控制项目成本。</a:t>
            </a:r>
            <a:endParaRPr lang="zh-CN" altLang="en-US"/>
          </a:p>
        </p:txBody>
      </p:sp>
      <p:sp>
        <p:nvSpPr>
          <p:cNvPr id="5" name="文本框 4"/>
          <p:cNvSpPr txBox="1"/>
          <p:nvPr/>
        </p:nvSpPr>
        <p:spPr>
          <a:xfrm>
            <a:off x="1355725" y="2131060"/>
            <a:ext cx="310896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Pr>
              <a:t>技术可行性</a:t>
            </a:r>
            <a:endParaRPr lang="zh-CN" altLang="en-US">
              <a:ln w="22225">
                <a:solidFill>
                  <a:schemeClr val="accent2"/>
                </a:solidFill>
                <a:prstDash val="solid"/>
              </a:ln>
              <a:solidFill>
                <a:schemeClr val="accent2">
                  <a:lumMod val="40000"/>
                  <a:lumOff val="60000"/>
                </a:schemeClr>
              </a:solidFill>
              <a:effectLst/>
            </a:endParaRPr>
          </a:p>
        </p:txBody>
      </p:sp>
      <p:sp>
        <p:nvSpPr>
          <p:cNvPr id="11" name="文本框 10"/>
          <p:cNvSpPr txBox="1"/>
          <p:nvPr/>
        </p:nvSpPr>
        <p:spPr>
          <a:xfrm>
            <a:off x="1332865" y="2641600"/>
            <a:ext cx="3581400" cy="3138170"/>
          </a:xfrm>
          <a:prstGeom prst="rect">
            <a:avLst/>
          </a:prstGeom>
          <a:noFill/>
        </p:spPr>
        <p:txBody>
          <a:bodyPr wrap="square" rtlCol="0">
            <a:spAutoFit/>
          </a:bodyPr>
          <a:p>
            <a:r>
              <a:rPr lang="zh-CN" altLang="en-US"/>
              <a:t>1）深度学习技术，</a:t>
            </a:r>
            <a:r>
              <a:rPr lang="zh-CN" altLang="en-US">
                <a:solidFill>
                  <a:srgbClr val="FF0000"/>
                </a:solidFill>
              </a:rPr>
              <a:t>特别是卷积神经网络（CNN）</a:t>
            </a:r>
            <a:r>
              <a:rPr lang="zh-CN" altLang="en-US"/>
              <a:t>，在图像识别领域已经非常成熟，利用TensorFlow可以方便地构建和训练模型。</a:t>
            </a:r>
            <a:endParaRPr lang="zh-CN" altLang="en-US"/>
          </a:p>
          <a:p>
            <a:r>
              <a:rPr lang="zh-CN" altLang="en-US"/>
              <a:t>（2）丰富的开源资源和社区支持，提供了大量的参考资料和技术支持。</a:t>
            </a:r>
            <a:endParaRPr lang="zh-CN" altLang="en-US"/>
          </a:p>
          <a:p>
            <a:r>
              <a:rPr lang="zh-CN" altLang="en-US"/>
              <a:t>（3）</a:t>
            </a:r>
            <a:r>
              <a:rPr lang="zh-CN" altLang="en-US">
                <a:solidFill>
                  <a:srgbClr val="FF0000"/>
                </a:solidFill>
              </a:rPr>
              <a:t>TensorFlow和Keras</a:t>
            </a:r>
            <a:r>
              <a:rPr lang="zh-CN" altLang="en-US"/>
              <a:t>等工具简化了模型构建和训练的流程，提高了开发效率。</a:t>
            </a:r>
            <a:endParaRPr lang="zh-CN" altLang="en-US"/>
          </a:p>
        </p:txBody>
      </p:sp>
      <p:sp>
        <p:nvSpPr>
          <p:cNvPr id="12" name="文本框 11"/>
          <p:cNvSpPr txBox="1"/>
          <p:nvPr/>
        </p:nvSpPr>
        <p:spPr>
          <a:xfrm>
            <a:off x="6301105" y="3251200"/>
            <a:ext cx="2849880" cy="460375"/>
          </a:xfrm>
          <a:prstGeom prst="rect">
            <a:avLst/>
          </a:prstGeom>
          <a:noFill/>
        </p:spPr>
        <p:txBody>
          <a:bodyPr wrap="square" rtlCol="0">
            <a:spAutoFit/>
          </a:bodyPr>
          <a:p>
            <a:r>
              <a:rPr lang="zh-CN" altLang="en-US" sz="2400">
                <a:ln w="22225">
                  <a:solidFill>
                    <a:schemeClr val="accent2"/>
                  </a:solidFill>
                  <a:prstDash val="solid"/>
                </a:ln>
                <a:solidFill>
                  <a:schemeClr val="accent2">
                    <a:lumMod val="40000"/>
                    <a:lumOff val="60000"/>
                  </a:schemeClr>
                </a:solidFill>
                <a:effectLst/>
              </a:rPr>
              <a:t>操作可行性</a:t>
            </a:r>
            <a:endParaRPr lang="zh-CN" altLang="en-US" sz="2400">
              <a:ln w="22225">
                <a:solidFill>
                  <a:schemeClr val="accent2"/>
                </a:solidFill>
                <a:prstDash val="solid"/>
              </a:ln>
              <a:solidFill>
                <a:schemeClr val="accent2">
                  <a:lumMod val="40000"/>
                  <a:lumOff val="60000"/>
                </a:schemeClr>
              </a:solidFill>
              <a:effectLst/>
            </a:endParaRPr>
          </a:p>
        </p:txBody>
      </p:sp>
      <p:sp>
        <p:nvSpPr>
          <p:cNvPr id="13" name="文本框 12"/>
          <p:cNvSpPr txBox="1"/>
          <p:nvPr/>
        </p:nvSpPr>
        <p:spPr>
          <a:xfrm>
            <a:off x="6026785" y="3937000"/>
            <a:ext cx="5036820" cy="1198880"/>
          </a:xfrm>
          <a:prstGeom prst="rect">
            <a:avLst/>
          </a:prstGeom>
          <a:noFill/>
        </p:spPr>
        <p:txBody>
          <a:bodyPr wrap="square" rtlCol="0">
            <a:spAutoFit/>
          </a:bodyPr>
          <a:p>
            <a:r>
              <a:rPr lang="zh-CN" altLang="en-US"/>
              <a:t>（1）小组二人具备深度学习和计算机视觉领域的相关经验，能够胜任项目开发任务。</a:t>
            </a:r>
            <a:endParaRPr lang="zh-CN" altLang="en-US"/>
          </a:p>
          <a:p>
            <a:r>
              <a:rPr lang="zh-CN" altLang="en-US"/>
              <a:t>（2）项目所需的硬件和软件环境易于搭建和维护。</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273483" y="3301688"/>
            <a:ext cx="4297680" cy="645160"/>
          </a:xfrm>
          <a:prstGeom prst="rect">
            <a:avLst/>
          </a:prstGeom>
          <a:noFill/>
        </p:spPr>
        <p:txBody>
          <a:bodyPr wrap="none" rtlCol="0">
            <a:spAutoFit/>
          </a:bodyPr>
          <a:lstStyle/>
          <a:p>
            <a:pPr algn="l"/>
            <a:r>
              <a:rPr lang="zh-CN" altLang="en-US" sz="3600" dirty="0"/>
              <a:t>系统设计与实现报告</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02</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tags/tag1.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10.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11.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12.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13.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14.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15.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16.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17.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18.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19.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20.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1.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2.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3.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4.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5.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6.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7.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8.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29.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30.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1.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2.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3.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4.xml><?xml version="1.0" encoding="utf-8"?>
<p:tagLst xmlns:p="http://schemas.openxmlformats.org/presentationml/2006/main">
  <p:tag name="KSO_WM_DIAGRAM_VIRTUALLY_FRAME" val="{&quot;height&quot;:528.1118110236221,&quot;left&quot;:96.66149606299209,&quot;top&quot;:107.353937007874,&quot;width&quot;:766.6770866141733}"/>
</p:tagLst>
</file>

<file path=ppt/tags/tag35.xml><?xml version="1.0" encoding="utf-8"?>
<p:tagLst xmlns:p="http://schemas.openxmlformats.org/presentationml/2006/main">
  <p:tag name="commondata" val="eyJjb3VudCI6NywiaGRpZCI6ImVhMGJhOTgyNzE5OThhM2NlZTA5NzZjOWFkNjM2Y2UxIiwidXNlckNvdW50IjozfQ=="/>
</p:tagLst>
</file>

<file path=ppt/tags/tag4.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5.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6.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7.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8.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ags/tag9.xml><?xml version="1.0" encoding="utf-8"?>
<p:tagLst xmlns:p="http://schemas.openxmlformats.org/presentationml/2006/main">
  <p:tag name="KSO_WM_DIAGRAM_VIRTUALLY_FRAME" val="{&quot;height&quot;:124.9988976377953,&quot;left&quot;:121.93188976377947,&quot;top&quot;:218.91259842519685,&quot;width&quot;:697.6394488188977}"/>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2377</Words>
  <Application>WPS 演示</Application>
  <PresentationFormat>宽屏</PresentationFormat>
  <Paragraphs>187</Paragraphs>
  <Slides>22</Slides>
  <Notes>0</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宋体</vt:lpstr>
      <vt:lpstr>Wingdings</vt:lpstr>
      <vt:lpstr>思源黑体 CN Bold</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ttycp3</cp:lastModifiedBy>
  <cp:revision>116</cp:revision>
  <dcterms:created xsi:type="dcterms:W3CDTF">2022-06-07T07:57:00Z</dcterms:created>
  <dcterms:modified xsi:type="dcterms:W3CDTF">2024-06-27T08:35:39Z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8C7F96835E2E4933AB26066E7A3B985E_13</vt:lpwstr>
  </property>
  <property fmtid="{D5CDD505-2E9C-101B-9397-08002B2CF9AE}" pid="3" name="KSOProductBuildVer">
    <vt:lpwstr>2052-12.1.0.16929</vt:lpwstr>
  </property>
  <property fmtid="{D5CDD505-2E9C-101B-9397-08002B2CF9AE}" pid="4" name="KSOTemplateUUID">
    <vt:lpwstr>v1.0_mb_yLpHW7NDqDQGI0dhjKS5eg==</vt:lpwstr>
  </property>
</Properties>
</file>